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23"/>
  </p:notesMasterIdLst>
  <p:handoutMasterIdLst>
    <p:handoutMasterId r:id="rId24"/>
  </p:handoutMasterIdLst>
  <p:sldIdLst>
    <p:sldId id="257" r:id="rId5"/>
    <p:sldId id="261"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73" r:id="rId22"/>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8"/>
  </p:normalViewPr>
  <p:slideViewPr>
    <p:cSldViewPr snapToGrid="0" snapToObjects="1">
      <p:cViewPr varScale="1">
        <p:scale>
          <a:sx n="74" d="100"/>
          <a:sy n="74" d="100"/>
        </p:scale>
        <p:origin x="576" y="72"/>
      </p:cViewPr>
      <p:guideLst/>
    </p:cSldViewPr>
  </p:slideViewPr>
  <p:notesTextViewPr>
    <p:cViewPr>
      <p:scale>
        <a:sx n="1" d="1"/>
        <a:sy n="1" d="1"/>
      </p:scale>
      <p:origin x="0" y="0"/>
    </p:cViewPr>
  </p:notesTextViewPr>
  <p:notesViewPr>
    <p:cSldViewPr snapToGrid="0" snapToObjects="1">
      <p:cViewPr varScale="1">
        <p:scale>
          <a:sx n="86" d="100"/>
          <a:sy n="86" d="100"/>
        </p:scale>
        <p:origin x="299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xmlns="" id="{12CB5A94-2E9D-4E56-A716-3E4552D77B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xmlns="" id="{5C26326D-998B-4A46-AB93-A466D3DC5F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60A83D-8015-44E2-B2B6-320E46297FF0}" type="datetimeFigureOut">
              <a:rPr lang="fr-FR" smtClean="0"/>
              <a:t>24/04/2023</a:t>
            </a:fld>
            <a:endParaRPr lang="fr-FR"/>
          </a:p>
        </p:txBody>
      </p:sp>
      <p:sp>
        <p:nvSpPr>
          <p:cNvPr id="4" name="Espace réservé du pied de page 3">
            <a:extLst>
              <a:ext uri="{FF2B5EF4-FFF2-40B4-BE49-F238E27FC236}">
                <a16:creationId xmlns:a16="http://schemas.microsoft.com/office/drawing/2014/main" xmlns="" id="{8414A5D2-430E-40C0-8847-3945222D10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xmlns="" id="{0493651E-9D5F-4AC5-AFDC-4E3FB5DAA2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E3AFA4-4CD8-4DD8-A6AE-935A67CDBE87}" type="slidenum">
              <a:rPr lang="fr-FR" smtClean="0"/>
              <a:t>‹N°›</a:t>
            </a:fld>
            <a:endParaRPr lang="fr-FR"/>
          </a:p>
        </p:txBody>
      </p:sp>
    </p:spTree>
    <p:extLst>
      <p:ext uri="{BB962C8B-B14F-4D97-AF65-F5344CB8AC3E}">
        <p14:creationId xmlns:p14="http://schemas.microsoft.com/office/powerpoint/2010/main" val="12318265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5756F-5DCA-4EDB-BEF5-8FB6921BD519}" type="datetimeFigureOut">
              <a:rPr lang="fr-FR" noProof="0" smtClean="0"/>
              <a:t>24/04/2023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A980F-47CD-48F0-BDD3-581CC9C4A19B}" type="slidenum">
              <a:rPr lang="fr-FR" noProof="0" smtClean="0"/>
              <a:t>‹N°›</a:t>
            </a:fld>
            <a:endParaRPr lang="fr-FR" noProof="0"/>
          </a:p>
        </p:txBody>
      </p:sp>
    </p:spTree>
    <p:extLst>
      <p:ext uri="{BB962C8B-B14F-4D97-AF65-F5344CB8AC3E}">
        <p14:creationId xmlns:p14="http://schemas.microsoft.com/office/powerpoint/2010/main" val="13032630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a:t>
            </a:fld>
            <a:endParaRPr lang="fr-FR" noProof="0"/>
          </a:p>
        </p:txBody>
      </p:sp>
    </p:spTree>
    <p:extLst>
      <p:ext uri="{BB962C8B-B14F-4D97-AF65-F5344CB8AC3E}">
        <p14:creationId xmlns:p14="http://schemas.microsoft.com/office/powerpoint/2010/main" val="2116033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10</a:t>
            </a:fld>
            <a:endParaRPr lang="fr-FR" noProof="0"/>
          </a:p>
        </p:txBody>
      </p:sp>
    </p:spTree>
    <p:extLst>
      <p:ext uri="{BB962C8B-B14F-4D97-AF65-F5344CB8AC3E}">
        <p14:creationId xmlns:p14="http://schemas.microsoft.com/office/powerpoint/2010/main" val="266616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11</a:t>
            </a:fld>
            <a:endParaRPr lang="fr-FR" noProof="0"/>
          </a:p>
        </p:txBody>
      </p:sp>
    </p:spTree>
    <p:extLst>
      <p:ext uri="{BB962C8B-B14F-4D97-AF65-F5344CB8AC3E}">
        <p14:creationId xmlns:p14="http://schemas.microsoft.com/office/powerpoint/2010/main" val="2779195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12</a:t>
            </a:fld>
            <a:endParaRPr lang="fr-FR" noProof="0"/>
          </a:p>
        </p:txBody>
      </p:sp>
    </p:spTree>
    <p:extLst>
      <p:ext uri="{BB962C8B-B14F-4D97-AF65-F5344CB8AC3E}">
        <p14:creationId xmlns:p14="http://schemas.microsoft.com/office/powerpoint/2010/main" val="1731963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13</a:t>
            </a:fld>
            <a:endParaRPr lang="fr-FR" noProof="0"/>
          </a:p>
        </p:txBody>
      </p:sp>
    </p:spTree>
    <p:extLst>
      <p:ext uri="{BB962C8B-B14F-4D97-AF65-F5344CB8AC3E}">
        <p14:creationId xmlns:p14="http://schemas.microsoft.com/office/powerpoint/2010/main" val="4084700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14</a:t>
            </a:fld>
            <a:endParaRPr lang="fr-FR" noProof="0"/>
          </a:p>
        </p:txBody>
      </p:sp>
    </p:spTree>
    <p:extLst>
      <p:ext uri="{BB962C8B-B14F-4D97-AF65-F5344CB8AC3E}">
        <p14:creationId xmlns:p14="http://schemas.microsoft.com/office/powerpoint/2010/main" val="1046187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15</a:t>
            </a:fld>
            <a:endParaRPr lang="fr-FR" noProof="0"/>
          </a:p>
        </p:txBody>
      </p:sp>
    </p:spTree>
    <p:extLst>
      <p:ext uri="{BB962C8B-B14F-4D97-AF65-F5344CB8AC3E}">
        <p14:creationId xmlns:p14="http://schemas.microsoft.com/office/powerpoint/2010/main" val="1600589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16</a:t>
            </a:fld>
            <a:endParaRPr lang="fr-FR" noProof="0"/>
          </a:p>
        </p:txBody>
      </p:sp>
    </p:spTree>
    <p:extLst>
      <p:ext uri="{BB962C8B-B14F-4D97-AF65-F5344CB8AC3E}">
        <p14:creationId xmlns:p14="http://schemas.microsoft.com/office/powerpoint/2010/main" val="1439506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17</a:t>
            </a:fld>
            <a:endParaRPr lang="fr-FR" noProof="0"/>
          </a:p>
        </p:txBody>
      </p:sp>
    </p:spTree>
    <p:extLst>
      <p:ext uri="{BB962C8B-B14F-4D97-AF65-F5344CB8AC3E}">
        <p14:creationId xmlns:p14="http://schemas.microsoft.com/office/powerpoint/2010/main" val="570542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18</a:t>
            </a:fld>
            <a:endParaRPr lang="fr-FR" noProof="0"/>
          </a:p>
        </p:txBody>
      </p:sp>
    </p:spTree>
    <p:extLst>
      <p:ext uri="{BB962C8B-B14F-4D97-AF65-F5344CB8AC3E}">
        <p14:creationId xmlns:p14="http://schemas.microsoft.com/office/powerpoint/2010/main" val="129748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2</a:t>
            </a:fld>
            <a:endParaRPr lang="fr-FR" noProof="0"/>
          </a:p>
        </p:txBody>
      </p:sp>
    </p:spTree>
    <p:extLst>
      <p:ext uri="{BB962C8B-B14F-4D97-AF65-F5344CB8AC3E}">
        <p14:creationId xmlns:p14="http://schemas.microsoft.com/office/powerpoint/2010/main" val="1742242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3</a:t>
            </a:fld>
            <a:endParaRPr lang="fr-FR" noProof="0"/>
          </a:p>
        </p:txBody>
      </p:sp>
    </p:spTree>
    <p:extLst>
      <p:ext uri="{BB962C8B-B14F-4D97-AF65-F5344CB8AC3E}">
        <p14:creationId xmlns:p14="http://schemas.microsoft.com/office/powerpoint/2010/main" val="3531426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4</a:t>
            </a:fld>
            <a:endParaRPr lang="fr-FR" noProof="0"/>
          </a:p>
        </p:txBody>
      </p:sp>
    </p:spTree>
    <p:extLst>
      <p:ext uri="{BB962C8B-B14F-4D97-AF65-F5344CB8AC3E}">
        <p14:creationId xmlns:p14="http://schemas.microsoft.com/office/powerpoint/2010/main" val="224482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5</a:t>
            </a:fld>
            <a:endParaRPr lang="fr-FR" noProof="0"/>
          </a:p>
        </p:txBody>
      </p:sp>
    </p:spTree>
    <p:extLst>
      <p:ext uri="{BB962C8B-B14F-4D97-AF65-F5344CB8AC3E}">
        <p14:creationId xmlns:p14="http://schemas.microsoft.com/office/powerpoint/2010/main" val="544952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6</a:t>
            </a:fld>
            <a:endParaRPr lang="fr-FR" noProof="0"/>
          </a:p>
        </p:txBody>
      </p:sp>
    </p:spTree>
    <p:extLst>
      <p:ext uri="{BB962C8B-B14F-4D97-AF65-F5344CB8AC3E}">
        <p14:creationId xmlns:p14="http://schemas.microsoft.com/office/powerpoint/2010/main" val="704949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7</a:t>
            </a:fld>
            <a:endParaRPr lang="fr-FR" noProof="0"/>
          </a:p>
        </p:txBody>
      </p:sp>
    </p:spTree>
    <p:extLst>
      <p:ext uri="{BB962C8B-B14F-4D97-AF65-F5344CB8AC3E}">
        <p14:creationId xmlns:p14="http://schemas.microsoft.com/office/powerpoint/2010/main" val="268910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8</a:t>
            </a:fld>
            <a:endParaRPr lang="fr-FR" noProof="0"/>
          </a:p>
        </p:txBody>
      </p:sp>
    </p:spTree>
    <p:extLst>
      <p:ext uri="{BB962C8B-B14F-4D97-AF65-F5344CB8AC3E}">
        <p14:creationId xmlns:p14="http://schemas.microsoft.com/office/powerpoint/2010/main" val="3973416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23A980F-47CD-48F0-BDD3-581CC9C4A19B}" type="slidenum">
              <a:rPr lang="fr-FR" noProof="0" smtClean="0"/>
              <a:t>9</a:t>
            </a:fld>
            <a:endParaRPr lang="fr-FR" noProof="0"/>
          </a:p>
        </p:txBody>
      </p:sp>
    </p:spTree>
    <p:extLst>
      <p:ext uri="{BB962C8B-B14F-4D97-AF65-F5344CB8AC3E}">
        <p14:creationId xmlns:p14="http://schemas.microsoft.com/office/powerpoint/2010/main" val="2386181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915128" y="1788454"/>
            <a:ext cx="8361229" cy="2098226"/>
          </a:xfrm>
        </p:spPr>
        <p:txBody>
          <a:bodyPr rtlCol="0" anchor="b">
            <a:noAutofit/>
          </a:bodyPr>
          <a:lstStyle>
            <a:lvl1pPr algn="ctr">
              <a:defRPr sz="6500" cap="all" baseline="0">
                <a:solidFill>
                  <a:schemeClr val="tx2"/>
                </a:solidFill>
              </a:defRPr>
            </a:lvl1pPr>
          </a:lstStyle>
          <a:p>
            <a:pPr rtl="0"/>
            <a:r>
              <a:rPr lang="fr-FR" noProof="0" smtClean="0"/>
              <a:t>Modifiez le style du titre</a:t>
            </a:r>
            <a:endParaRPr lang="fr-FR" noProof="0"/>
          </a:p>
        </p:txBody>
      </p:sp>
      <p:sp>
        <p:nvSpPr>
          <p:cNvPr id="3" name="Sous-titre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smtClean="0"/>
              <a:t>Modifiez le style des sous-titres du masque</a:t>
            </a:r>
            <a:endParaRPr lang="fr-FR" noProof="0"/>
          </a:p>
        </p:txBody>
      </p:sp>
      <p:sp>
        <p:nvSpPr>
          <p:cNvPr id="4" name="Espace réservé à la date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4F5BB8F6-5F67-4F7E-A58A-0E224E80927C}" type="datetime1">
              <a:rPr lang="fr-FR" noProof="0" smtClean="0"/>
              <a:t>24/04/2023</a:t>
            </a:fld>
            <a:endParaRPr lang="fr-FR" noProof="0"/>
          </a:p>
        </p:txBody>
      </p:sp>
      <p:sp>
        <p:nvSpPr>
          <p:cNvPr id="5" name="Espace réservé au pied de page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fr-FR" noProof="0" smtClean="0"/>
              <a:pPr rtl="0"/>
              <a:t>‹N°›</a:t>
            </a:fld>
            <a:endParaRPr lang="fr-FR" noProof="0"/>
          </a:p>
        </p:txBody>
      </p:sp>
      <p:grpSp>
        <p:nvGrpSpPr>
          <p:cNvPr id="7" name="Groupe 6"/>
          <p:cNvGrpSpPr/>
          <p:nvPr/>
        </p:nvGrpSpPr>
        <p:grpSpPr>
          <a:xfrm>
            <a:off x="752858" y="744469"/>
            <a:ext cx="10674117" cy="5349671"/>
            <a:chOff x="752858" y="744469"/>
            <a:chExt cx="10674117" cy="5349671"/>
          </a:xfrm>
        </p:grpSpPr>
        <p:sp>
          <p:nvSpPr>
            <p:cNvPr id="11" name="Forme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e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u texte vertical 2"/>
          <p:cNvSpPr>
            <a:spLocks noGrp="1"/>
          </p:cNvSpPr>
          <p:nvPr>
            <p:ph type="body" orient="vert" idx="1" hasCustomPrompt="1"/>
          </p:nvPr>
        </p:nvSpPr>
        <p:spPr>
          <a:xfrm>
            <a:off x="1371600" y="2295525"/>
            <a:ext cx="9601200" cy="3571875"/>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CA8D4E55-C72B-4B08-A56A-6742C8CA1A7B}" type="datetime1">
              <a:rPr lang="fr-FR" noProof="0" smtClean="0"/>
              <a:t>24/04/2023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596561" y="624156"/>
            <a:ext cx="1565766" cy="5243244"/>
          </a:xfrm>
        </p:spPr>
        <p:txBody>
          <a:bodyPr vert="eaVert" rtlCol="0"/>
          <a:lstStyle/>
          <a:p>
            <a:pPr rtl="0"/>
            <a:r>
              <a:rPr lang="fr-FR" noProof="0" smtClean="0"/>
              <a:t>Modifiez le style du titre</a:t>
            </a:r>
            <a:endParaRPr lang="fr-FR" noProof="0"/>
          </a:p>
        </p:txBody>
      </p:sp>
      <p:sp>
        <p:nvSpPr>
          <p:cNvPr id="3" name="Espace réservé du texte vertical 2"/>
          <p:cNvSpPr>
            <a:spLocks noGrp="1"/>
          </p:cNvSpPr>
          <p:nvPr>
            <p:ph type="body" orient="vert" idx="1" hasCustomPrompt="1"/>
          </p:nvPr>
        </p:nvSpPr>
        <p:spPr>
          <a:xfrm>
            <a:off x="1371600" y="624156"/>
            <a:ext cx="8179641" cy="5243244"/>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E5FBF720-379D-4867-9439-EFDCF176127C}" type="datetime1">
              <a:rPr lang="fr-FR" noProof="0" smtClean="0"/>
              <a:t>24/04/2023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9DD8CC44-8D34-4B59-83E6-12DBEE060752}" type="datetime1">
              <a:rPr lang="fr-FR" noProof="0" smtClean="0"/>
              <a:t>24/04/2023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fr-FR" noProof="0" smtClean="0"/>
              <a:t>Modifiez le style du titre</a:t>
            </a:r>
            <a:endParaRPr lang="fr-FR" noProof="0"/>
          </a:p>
        </p:txBody>
      </p:sp>
      <p:sp>
        <p:nvSpPr>
          <p:cNvPr id="3" name="Espace réservé au texte 2"/>
          <p:cNvSpPr>
            <a:spLocks noGrp="1"/>
          </p:cNvSpPr>
          <p:nvPr>
            <p:ph type="body" idx="1" hasCustomPrompt="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à la date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F17F67A5-701C-4462-B115-FBCC29301C0B}" type="datetime1">
              <a:rPr lang="fr-FR" noProof="0" smtClean="0"/>
              <a:t>24/04/2023</a:t>
            </a:fld>
            <a:endParaRPr lang="fr-FR" noProof="0"/>
          </a:p>
        </p:txBody>
      </p:sp>
      <p:sp>
        <p:nvSpPr>
          <p:cNvPr id="5" name="Espace réservé au pied de page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7" name="Forme libre 6" title="Repère de rognag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solidFill>
                  <a:schemeClr val="tx2"/>
                </a:solidFill>
              </a:defRPr>
            </a:lvl1pPr>
          </a:lstStyle>
          <a:p>
            <a:pPr rtl="0"/>
            <a:r>
              <a:rPr lang="fr-FR" noProof="0" smtClean="0"/>
              <a:t>Modifiez le style du titre</a:t>
            </a:r>
            <a:endParaRPr lang="fr-FR" noProof="0"/>
          </a:p>
        </p:txBody>
      </p:sp>
      <p:sp>
        <p:nvSpPr>
          <p:cNvPr id="3" name="Espace réservé du contenu 2"/>
          <p:cNvSpPr>
            <a:spLocks noGrp="1"/>
          </p:cNvSpPr>
          <p:nvPr>
            <p:ph sz="half" idx="1" hasCustomPrompt="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à la date 4"/>
          <p:cNvSpPr>
            <a:spLocks noGrp="1"/>
          </p:cNvSpPr>
          <p:nvPr>
            <p:ph type="dt" sz="half" idx="10"/>
          </p:nvPr>
        </p:nvSpPr>
        <p:spPr/>
        <p:txBody>
          <a:bodyPr rtlCol="0"/>
          <a:lstStyle/>
          <a:p>
            <a:pPr rtl="0"/>
            <a:fld id="{E134E321-4EA5-4124-8F70-7F2E5E9623F3}" type="datetime1">
              <a:rPr lang="fr-FR" noProof="0" smtClean="0"/>
              <a:t>24/04/2023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fr-FR" noProof="0" smtClean="0"/>
              <a:t>Modifiez le style du titre</a:t>
            </a:r>
            <a:endParaRPr lang="fr-FR" noProof="0"/>
          </a:p>
        </p:txBody>
      </p:sp>
      <p:sp>
        <p:nvSpPr>
          <p:cNvPr id="3" name="Espace réservé du texte 2"/>
          <p:cNvSpPr>
            <a:spLocks noGrp="1"/>
          </p:cNvSpPr>
          <p:nvPr>
            <p:ph type="body" idx="1" hasCustomPrompt="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à la date 6"/>
          <p:cNvSpPr>
            <a:spLocks noGrp="1"/>
          </p:cNvSpPr>
          <p:nvPr>
            <p:ph type="dt" sz="half" idx="10"/>
          </p:nvPr>
        </p:nvSpPr>
        <p:spPr/>
        <p:txBody>
          <a:bodyPr rtlCol="0"/>
          <a:lstStyle/>
          <a:p>
            <a:pPr rtl="0"/>
            <a:fld id="{3472D543-CD4C-481C-B130-636430CEEC36}" type="datetime1">
              <a:rPr lang="fr-FR" noProof="0" smtClean="0"/>
              <a:t>24/04/2023</a:t>
            </a:fld>
            <a:endParaRPr lang="fr-FR" noProof="0"/>
          </a:p>
        </p:txBody>
      </p:sp>
      <p:sp>
        <p:nvSpPr>
          <p:cNvPr id="8" name="Espace réservé a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à la date 2"/>
          <p:cNvSpPr>
            <a:spLocks noGrp="1"/>
          </p:cNvSpPr>
          <p:nvPr>
            <p:ph type="dt" sz="half" idx="10"/>
          </p:nvPr>
        </p:nvSpPr>
        <p:spPr/>
        <p:txBody>
          <a:bodyPr rtlCol="0"/>
          <a:lstStyle/>
          <a:p>
            <a:pPr rtl="0"/>
            <a:fld id="{C8AFF292-A285-4FA4-A5D4-8FC95A89C0F7}" type="datetime1">
              <a:rPr lang="fr-FR" noProof="0" smtClean="0"/>
              <a:t>24/04/2023</a:t>
            </a:fld>
            <a:endParaRPr lang="fr-FR" noProof="0"/>
          </a:p>
        </p:txBody>
      </p:sp>
      <p:sp>
        <p:nvSpPr>
          <p:cNvPr id="4" name="Espace réservé a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à la date 1"/>
          <p:cNvSpPr>
            <a:spLocks noGrp="1"/>
          </p:cNvSpPr>
          <p:nvPr>
            <p:ph type="dt" sz="half" idx="10"/>
          </p:nvPr>
        </p:nvSpPr>
        <p:spPr/>
        <p:txBody>
          <a:bodyPr rtlCol="0"/>
          <a:lstStyle/>
          <a:p>
            <a:pPr rtl="0"/>
            <a:fld id="{5958114F-BF91-4864-A49C-E5D78336A482}" type="datetime1">
              <a:rPr lang="fr-FR" noProof="0" smtClean="0"/>
              <a:t>24/04/2023</a:t>
            </a:fld>
            <a:endParaRPr lang="fr-FR" noProof="0"/>
          </a:p>
        </p:txBody>
      </p:sp>
      <p:sp>
        <p:nvSpPr>
          <p:cNvPr id="3" name="Espace réservé a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fr-FR" noProof="0" smtClean="0"/>
              <a:t>Modifiez le style du titre</a:t>
            </a:r>
            <a:endParaRPr lang="fr-FR" noProof="0"/>
          </a:p>
        </p:txBody>
      </p:sp>
      <p:sp>
        <p:nvSpPr>
          <p:cNvPr id="3" name="Espace réservé du contenu 2"/>
          <p:cNvSpPr>
            <a:spLocks noGrp="1"/>
          </p:cNvSpPr>
          <p:nvPr>
            <p:ph idx="1" hasCustomPrompt="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0D800192-A59D-4B4E-A31D-E16C7EF24427}" type="datetime1">
              <a:rPr lang="fr-FR" noProof="0" smtClean="0"/>
              <a:t>24/04/2023</a:t>
            </a:fld>
            <a:endParaRPr lang="fr-FR" noProof="0"/>
          </a:p>
        </p:txBody>
      </p:sp>
      <p:sp>
        <p:nvSpPr>
          <p:cNvPr id="6" name="Espace réservé a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fr-FR" noProof="0" smtClean="0"/>
              <a:t>Modifiez le style du titre</a:t>
            </a:r>
            <a:endParaRPr lang="fr-FR" noProof="0"/>
          </a:p>
        </p:txBody>
      </p:sp>
      <p:sp>
        <p:nvSpPr>
          <p:cNvPr id="3" name="Espace réservé d’image 2"/>
          <p:cNvSpPr>
            <a:spLocks noGrp="1" noChangeAspect="1"/>
          </p:cNvSpPr>
          <p:nvPr>
            <p:ph type="pic" idx="1" hasCustomPrompt="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C9B8476D-A66F-4EA5-A966-AC9E4549D6E9}" type="datetime1">
              <a:rPr lang="fr-FR" noProof="0" smtClean="0"/>
              <a:t>24/04/2023</a:t>
            </a:fld>
            <a:endParaRPr lang="fr-FR" noProof="0"/>
          </a:p>
        </p:txBody>
      </p:sp>
      <p:sp>
        <p:nvSpPr>
          <p:cNvPr id="6" name="Espace réservé a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Espace réservé au titre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fr-FR" noProof="0"/>
              <a:t>Modifiez le style du titre</a:t>
            </a:r>
          </a:p>
        </p:txBody>
      </p:sp>
      <p:sp>
        <p:nvSpPr>
          <p:cNvPr id="3" name="Espace réservé du texte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à la date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29E2DDB0-2CD9-4718-AAD8-6BF2D8C07550}" type="datetime1">
              <a:rPr lang="fr-FR" noProof="0" smtClean="0"/>
              <a:t>24/04/2023</a:t>
            </a:fld>
            <a:endParaRPr lang="fr-FR" noProof="0"/>
          </a:p>
        </p:txBody>
      </p:sp>
      <p:sp>
        <p:nvSpPr>
          <p:cNvPr id="5" name="Espace réservé au pied de page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fr-FR" noProof="0"/>
          </a:p>
        </p:txBody>
      </p:sp>
      <p:sp>
        <p:nvSpPr>
          <p:cNvPr id="6" name="Espace réservé du numéro de diapositive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fr-FR" noProof="0" smtClean="0"/>
              <a:pPr/>
              <a:t>‹N°›</a:t>
            </a:fld>
            <a:endParaRPr lang="fr-FR" noProof="0"/>
          </a:p>
        </p:txBody>
      </p:sp>
      <p:sp>
        <p:nvSpPr>
          <p:cNvPr id="9" name="Rectangle 8" title="Barre latérale"/>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Image 24" descr="personne portant un cartable et regardant les montagnes">
            <a:extLst>
              <a:ext uri="{FF2B5EF4-FFF2-40B4-BE49-F238E27FC236}">
                <a16:creationId xmlns:a16="http://schemas.microsoft.com/office/drawing/2014/main" xmlns=""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xmlns=""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2" name="Forme libre 6">
            <a:extLst>
              <a:ext uri="{FF2B5EF4-FFF2-40B4-BE49-F238E27FC236}">
                <a16:creationId xmlns:a16="http://schemas.microsoft.com/office/drawing/2014/main" xmlns=""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sp>
        <p:nvSpPr>
          <p:cNvPr id="34" name="Forme libre 6">
            <a:extLst>
              <a:ext uri="{FF2B5EF4-FFF2-40B4-BE49-F238E27FC236}">
                <a16:creationId xmlns:a16="http://schemas.microsoft.com/office/drawing/2014/main" xmlns=""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2"/>
          </a:solidFill>
          <a:ln w="0">
            <a:noFill/>
            <a:prstDash val="solid"/>
            <a:round/>
            <a:headEnd/>
            <a:tailEnd/>
          </a:ln>
        </p:spPr>
      </p:sp>
      <p:sp>
        <p:nvSpPr>
          <p:cNvPr id="2" name="Titre 1">
            <a:extLst>
              <a:ext uri="{FF2B5EF4-FFF2-40B4-BE49-F238E27FC236}">
                <a16:creationId xmlns:a16="http://schemas.microsoft.com/office/drawing/2014/main" xmlns="" id="{A5C93519-6B29-1346-9FCB-0835B80531A4}"/>
              </a:ext>
            </a:extLst>
          </p:cNvPr>
          <p:cNvSpPr>
            <a:spLocks noGrp="1"/>
          </p:cNvSpPr>
          <p:nvPr>
            <p:ph type="ctrTitle"/>
          </p:nvPr>
        </p:nvSpPr>
        <p:spPr>
          <a:xfrm>
            <a:off x="1262130" y="2006273"/>
            <a:ext cx="9182636" cy="2098226"/>
          </a:xfrm>
        </p:spPr>
        <p:txBody>
          <a:bodyPr rtlCol="0">
            <a:noAutofit/>
          </a:bodyPr>
          <a:lstStyle/>
          <a:p>
            <a:r>
              <a:rPr lang="fr-FR" sz="5400" b="1" dirty="0" smtClean="0">
                <a:solidFill>
                  <a:schemeClr val="bg1"/>
                </a:solidFill>
                <a:effectLst>
                  <a:outerShdw blurRad="69850" dist="43180" dir="5400000" sx="0" sy="0">
                    <a:srgbClr val="000000">
                      <a:alpha val="65000"/>
                    </a:srgbClr>
                  </a:outerShdw>
                </a:effectLst>
              </a:rPr>
              <a:t/>
            </a:r>
            <a:br>
              <a:rPr lang="fr-FR" sz="5400" b="1" dirty="0" smtClean="0">
                <a:solidFill>
                  <a:schemeClr val="bg1"/>
                </a:solidFill>
                <a:effectLst>
                  <a:outerShdw blurRad="69850" dist="43180" dir="5400000" sx="0" sy="0">
                    <a:srgbClr val="000000">
                      <a:alpha val="65000"/>
                    </a:srgbClr>
                  </a:outerShdw>
                </a:effectLst>
              </a:rPr>
            </a:br>
            <a:r>
              <a:rPr lang="fr-FR" sz="5400" b="1" dirty="0">
                <a:solidFill>
                  <a:schemeClr val="bg1"/>
                </a:solidFill>
                <a:effectLst>
                  <a:outerShdw blurRad="69850" dist="43180" dir="5400000" sx="0" sy="0">
                    <a:srgbClr val="000000">
                      <a:alpha val="65000"/>
                    </a:srgbClr>
                  </a:outerShdw>
                </a:effectLst>
              </a:rPr>
              <a:t/>
            </a:r>
            <a:br>
              <a:rPr lang="fr-FR" sz="5400" b="1" dirty="0">
                <a:solidFill>
                  <a:schemeClr val="bg1"/>
                </a:solidFill>
                <a:effectLst>
                  <a:outerShdw blurRad="69850" dist="43180" dir="5400000" sx="0" sy="0">
                    <a:srgbClr val="000000">
                      <a:alpha val="65000"/>
                    </a:srgbClr>
                  </a:outerShdw>
                </a:effectLst>
              </a:rPr>
            </a:br>
            <a:r>
              <a:rPr lang="fr-FR" sz="5400" b="1" dirty="0" smtClean="0">
                <a:solidFill>
                  <a:schemeClr val="bg1"/>
                </a:solidFill>
                <a:effectLst>
                  <a:outerShdw blurRad="69850" dist="43180" dir="5400000" sx="0" sy="0">
                    <a:srgbClr val="000000">
                      <a:alpha val="65000"/>
                    </a:srgbClr>
                  </a:outerShdw>
                </a:effectLst>
                <a:latin typeface="Algerian" panose="04020705040A02060702" pitchFamily="82" charset="0"/>
              </a:rPr>
              <a:t/>
            </a:r>
            <a:br>
              <a:rPr lang="fr-FR" sz="5400" b="1" dirty="0" smtClean="0">
                <a:solidFill>
                  <a:schemeClr val="bg1"/>
                </a:solidFill>
                <a:effectLst>
                  <a:outerShdw blurRad="69850" dist="43180" dir="5400000" sx="0" sy="0">
                    <a:srgbClr val="000000">
                      <a:alpha val="65000"/>
                    </a:srgbClr>
                  </a:outerShdw>
                </a:effectLst>
                <a:latin typeface="Algerian" panose="04020705040A02060702" pitchFamily="82" charset="0"/>
              </a:rPr>
            </a:br>
            <a:r>
              <a:rPr lang="fr-FR" sz="5400" b="1" dirty="0" smtClean="0">
                <a:solidFill>
                  <a:schemeClr val="accent2">
                    <a:lumMod val="60000"/>
                    <a:lumOff val="40000"/>
                  </a:schemeClr>
                </a:solidFill>
                <a:effectLst>
                  <a:outerShdw blurRad="69850" dist="43180" dir="5400000" sx="0" sy="0">
                    <a:srgbClr val="000000">
                      <a:alpha val="65000"/>
                    </a:srgbClr>
                  </a:outerShdw>
                </a:effectLst>
                <a:latin typeface="Algerian" panose="04020705040A02060702" pitchFamily="82" charset="0"/>
              </a:rPr>
              <a:t>MEMOIRE </a:t>
            </a:r>
            <a:r>
              <a:rPr lang="fr-FR" sz="5400" b="1" dirty="0">
                <a:solidFill>
                  <a:schemeClr val="accent2">
                    <a:lumMod val="60000"/>
                    <a:lumOff val="40000"/>
                  </a:schemeClr>
                </a:solidFill>
                <a:effectLst>
                  <a:outerShdw blurRad="69850" dist="43180" dir="5400000" sx="0" sy="0">
                    <a:srgbClr val="000000">
                      <a:alpha val="65000"/>
                    </a:srgbClr>
                  </a:outerShdw>
                </a:effectLst>
                <a:latin typeface="Algerian" panose="04020705040A02060702" pitchFamily="82" charset="0"/>
              </a:rPr>
              <a:t>DE FIN DE </a:t>
            </a:r>
            <a:r>
              <a:rPr lang="fr-FR" sz="5400" b="1" dirty="0" smtClean="0">
                <a:solidFill>
                  <a:schemeClr val="accent2">
                    <a:lumMod val="60000"/>
                    <a:lumOff val="40000"/>
                  </a:schemeClr>
                </a:solidFill>
                <a:effectLst>
                  <a:outerShdw blurRad="69850" dist="43180" dir="5400000" sx="0" sy="0">
                    <a:srgbClr val="000000">
                      <a:alpha val="65000"/>
                    </a:srgbClr>
                  </a:outerShdw>
                </a:effectLst>
                <a:latin typeface="Algerian" panose="04020705040A02060702" pitchFamily="82" charset="0"/>
              </a:rPr>
              <a:t>CYCLE</a:t>
            </a:r>
            <a:r>
              <a:rPr lang="fr-FR" sz="5400" b="1" dirty="0" smtClean="0">
                <a:solidFill>
                  <a:schemeClr val="bg1"/>
                </a:solidFill>
                <a:effectLst>
                  <a:outerShdw blurRad="69850" dist="43180" dir="5400000" sx="0" sy="0">
                    <a:srgbClr val="000000">
                      <a:alpha val="65000"/>
                    </a:srgbClr>
                  </a:outerShdw>
                </a:effectLst>
                <a:latin typeface="Algerian" panose="04020705040A02060702" pitchFamily="82" charset="0"/>
              </a:rPr>
              <a:t/>
            </a:r>
            <a:br>
              <a:rPr lang="fr-FR" sz="5400" b="1" dirty="0" smtClean="0">
                <a:solidFill>
                  <a:schemeClr val="bg1"/>
                </a:solidFill>
                <a:effectLst>
                  <a:outerShdw blurRad="69850" dist="43180" dir="5400000" sx="0" sy="0">
                    <a:srgbClr val="000000">
                      <a:alpha val="65000"/>
                    </a:srgbClr>
                  </a:outerShdw>
                </a:effectLst>
                <a:latin typeface="Algerian" panose="04020705040A02060702" pitchFamily="82" charset="0"/>
              </a:rPr>
            </a:br>
            <a:r>
              <a:rPr lang="fr-FR" sz="4000" b="1" u="sng" dirty="0" smtClean="0">
                <a:solidFill>
                  <a:schemeClr val="accent2">
                    <a:lumMod val="60000"/>
                    <a:lumOff val="40000"/>
                  </a:schemeClr>
                </a:solidFill>
                <a:effectLst>
                  <a:outerShdw blurRad="69850" dist="43180" dir="5400000" sx="0" sy="0">
                    <a:srgbClr val="000000">
                      <a:alpha val="65000"/>
                    </a:srgbClr>
                  </a:outerShdw>
                </a:effectLst>
                <a:latin typeface="Algerian" panose="04020705040A02060702" pitchFamily="82" charset="0"/>
              </a:rPr>
              <a:t>THEME :</a:t>
            </a:r>
            <a:r>
              <a:rPr lang="fr-FR" sz="5400" b="1" dirty="0" smtClean="0">
                <a:solidFill>
                  <a:schemeClr val="bg1"/>
                </a:solidFill>
                <a:effectLst>
                  <a:outerShdw blurRad="69850" dist="43180" dir="5400000" sx="0" sy="0">
                    <a:srgbClr val="000000">
                      <a:alpha val="65000"/>
                    </a:srgbClr>
                  </a:outerShdw>
                </a:effectLst>
              </a:rPr>
              <a:t/>
            </a:r>
            <a:br>
              <a:rPr lang="fr-FR" sz="5400" b="1" dirty="0" smtClean="0">
                <a:solidFill>
                  <a:schemeClr val="bg1"/>
                </a:solidFill>
                <a:effectLst>
                  <a:outerShdw blurRad="69850" dist="43180" dir="5400000" sx="0" sy="0">
                    <a:srgbClr val="000000">
                      <a:alpha val="65000"/>
                    </a:srgbClr>
                  </a:outerShdw>
                </a:effectLst>
              </a:rPr>
            </a:br>
            <a:r>
              <a:rPr lang="fr-FR" sz="3600" b="1" dirty="0" smtClean="0">
                <a:solidFill>
                  <a:schemeClr val="accent2">
                    <a:lumMod val="60000"/>
                    <a:lumOff val="40000"/>
                  </a:schemeClr>
                </a:solidFill>
                <a:latin typeface="Algerian" panose="04020705040A02060702" pitchFamily="82" charset="0"/>
              </a:rPr>
              <a:t>PLATEFORME </a:t>
            </a:r>
            <a:r>
              <a:rPr lang="fr-FR" sz="3600" b="1" dirty="0">
                <a:solidFill>
                  <a:schemeClr val="accent2">
                    <a:lumMod val="60000"/>
                    <a:lumOff val="40000"/>
                  </a:schemeClr>
                </a:solidFill>
                <a:latin typeface="Algerian" panose="04020705040A02060702" pitchFamily="82" charset="0"/>
              </a:rPr>
              <a:t>DE PRISE DE RENDEZ-VOUS </a:t>
            </a:r>
            <a:r>
              <a:rPr lang="fr-FR" sz="4800" dirty="0">
                <a:solidFill>
                  <a:schemeClr val="accent2">
                    <a:lumMod val="60000"/>
                    <a:lumOff val="40000"/>
                  </a:schemeClr>
                </a:solidFill>
                <a:latin typeface="Algerian" panose="04020705040A02060702" pitchFamily="82" charset="0"/>
              </a:rPr>
              <a:t/>
            </a:r>
            <a:br>
              <a:rPr lang="fr-FR" sz="4800" dirty="0">
                <a:solidFill>
                  <a:schemeClr val="accent2">
                    <a:lumMod val="60000"/>
                    <a:lumOff val="40000"/>
                  </a:schemeClr>
                </a:solidFill>
                <a:latin typeface="Algerian" panose="04020705040A02060702" pitchFamily="82" charset="0"/>
              </a:rPr>
            </a:br>
            <a:r>
              <a:rPr lang="fr-FR" sz="3600" b="1" dirty="0">
                <a:solidFill>
                  <a:schemeClr val="accent2">
                    <a:lumMod val="60000"/>
                    <a:lumOff val="40000"/>
                  </a:schemeClr>
                </a:solidFill>
                <a:latin typeface="Algerian" panose="04020705040A02060702" pitchFamily="82" charset="0"/>
              </a:rPr>
              <a:t>(APPOINMENT-SYSTEM) </a:t>
            </a:r>
            <a:endParaRPr lang="fr-FR" sz="3600" dirty="0">
              <a:solidFill>
                <a:schemeClr val="accent2">
                  <a:lumMod val="60000"/>
                  <a:lumOff val="40000"/>
                </a:schemeClr>
              </a:solidFill>
              <a:latin typeface="Algerian" panose="04020705040A02060702" pitchFamily="82" charset="0"/>
            </a:endParaRPr>
          </a:p>
        </p:txBody>
      </p:sp>
      <p:sp>
        <p:nvSpPr>
          <p:cNvPr id="4" name="Sous-titre 3">
            <a:extLst>
              <a:ext uri="{FF2B5EF4-FFF2-40B4-BE49-F238E27FC236}">
                <a16:creationId xmlns:a16="http://schemas.microsoft.com/office/drawing/2014/main" xmlns="" id="{6E661E49-0788-40C2-A5B6-638ADED71159}"/>
              </a:ext>
            </a:extLst>
          </p:cNvPr>
          <p:cNvSpPr>
            <a:spLocks noGrp="1"/>
          </p:cNvSpPr>
          <p:nvPr>
            <p:ph type="subTitle" idx="1"/>
          </p:nvPr>
        </p:nvSpPr>
        <p:spPr>
          <a:xfrm>
            <a:off x="1262130" y="4176399"/>
            <a:ext cx="9633397" cy="1438790"/>
          </a:xfrm>
        </p:spPr>
        <p:txBody>
          <a:bodyPr rtlCol="0">
            <a:normAutofit fontScale="85000" lnSpcReduction="10000"/>
          </a:bodyPr>
          <a:lstStyle/>
          <a:p>
            <a:pPr algn="l"/>
            <a:r>
              <a:rPr lang="fr-FR" u="sng" dirty="0" smtClean="0">
                <a:solidFill>
                  <a:schemeClr val="bg2"/>
                </a:solidFill>
                <a:latin typeface="Algerian" panose="04020705040A02060702" pitchFamily="82" charset="0"/>
              </a:rPr>
              <a:t>Réaliser par</a:t>
            </a:r>
            <a:r>
              <a:rPr lang="fr-FR" u="sng" dirty="0">
                <a:solidFill>
                  <a:schemeClr val="bg2"/>
                </a:solidFill>
                <a:latin typeface="Algerian" panose="04020705040A02060702" pitchFamily="82" charset="0"/>
              </a:rPr>
              <a:t> </a:t>
            </a:r>
            <a:r>
              <a:rPr lang="fr-FR" dirty="0" smtClean="0">
                <a:solidFill>
                  <a:schemeClr val="bg2"/>
                </a:solidFill>
              </a:rPr>
              <a:t>:</a:t>
            </a:r>
          </a:p>
          <a:p>
            <a:pPr lvl="2" algn="just"/>
            <a:r>
              <a:rPr lang="en-US" sz="2200" b="1" dirty="0" smtClean="0">
                <a:solidFill>
                  <a:schemeClr val="accent2"/>
                </a:solidFill>
                <a:latin typeface="Algerian" panose="04020705040A02060702" pitchFamily="82" charset="0"/>
              </a:rPr>
              <a:t>Samba </a:t>
            </a:r>
            <a:r>
              <a:rPr lang="en-US" sz="2200" b="1" dirty="0">
                <a:solidFill>
                  <a:schemeClr val="accent2"/>
                </a:solidFill>
                <a:latin typeface="Algerian" panose="04020705040A02060702" pitchFamily="82" charset="0"/>
              </a:rPr>
              <a:t>Diop</a:t>
            </a:r>
            <a:r>
              <a:rPr lang="en-US" sz="2200" b="1" dirty="0">
                <a:solidFill>
                  <a:schemeClr val="bg1"/>
                </a:solidFill>
              </a:rPr>
              <a:t>,</a:t>
            </a:r>
            <a:r>
              <a:rPr lang="en-US" sz="2200" dirty="0">
                <a:solidFill>
                  <a:schemeClr val="bg1"/>
                </a:solidFill>
              </a:rPr>
              <a:t> </a:t>
            </a:r>
            <a:r>
              <a:rPr lang="en-US" sz="2200" b="1" dirty="0">
                <a:solidFill>
                  <a:schemeClr val="bg1"/>
                </a:solidFill>
              </a:rPr>
              <a:t>N00869120191,</a:t>
            </a:r>
            <a:r>
              <a:rPr lang="en-US" sz="2200" dirty="0">
                <a:solidFill>
                  <a:schemeClr val="bg1"/>
                </a:solidFill>
              </a:rPr>
              <a:t> </a:t>
            </a:r>
            <a:r>
              <a:rPr lang="en-US" sz="2200" b="1" dirty="0">
                <a:solidFill>
                  <a:schemeClr val="bg1"/>
                </a:solidFill>
              </a:rPr>
              <a:t>samba.diop7@uvs.edu.sn 	 	 </a:t>
            </a:r>
            <a:endParaRPr lang="en-US" sz="2200" b="1" dirty="0" smtClean="0">
              <a:solidFill>
                <a:schemeClr val="bg1"/>
              </a:solidFill>
            </a:endParaRPr>
          </a:p>
          <a:p>
            <a:pPr lvl="2" algn="just"/>
            <a:r>
              <a:rPr lang="en-US" sz="2200" b="1" dirty="0" smtClean="0">
                <a:solidFill>
                  <a:schemeClr val="accent2"/>
                </a:solidFill>
                <a:latin typeface="Algerian" panose="04020705040A02060702" pitchFamily="82" charset="0"/>
              </a:rPr>
              <a:t>Ndeye </a:t>
            </a:r>
            <a:r>
              <a:rPr lang="en-US" sz="2200" b="1" dirty="0">
                <a:solidFill>
                  <a:schemeClr val="accent2"/>
                </a:solidFill>
                <a:latin typeface="Algerian" panose="04020705040A02060702" pitchFamily="82" charset="0"/>
              </a:rPr>
              <a:t>Coumba Seck</a:t>
            </a:r>
            <a:r>
              <a:rPr lang="en-US" sz="2200" b="1" dirty="0">
                <a:solidFill>
                  <a:schemeClr val="bg1"/>
                </a:solidFill>
              </a:rPr>
              <a:t>,</a:t>
            </a:r>
            <a:r>
              <a:rPr lang="en-US" sz="2200" dirty="0">
                <a:solidFill>
                  <a:schemeClr val="bg1"/>
                </a:solidFill>
              </a:rPr>
              <a:t> </a:t>
            </a:r>
            <a:r>
              <a:rPr lang="en-US" sz="2200" b="1" dirty="0">
                <a:solidFill>
                  <a:schemeClr val="bg1"/>
                </a:solidFill>
              </a:rPr>
              <a:t>N04312320192,</a:t>
            </a:r>
            <a:r>
              <a:rPr lang="en-US" sz="2200" dirty="0">
                <a:solidFill>
                  <a:schemeClr val="bg1"/>
                </a:solidFill>
              </a:rPr>
              <a:t> </a:t>
            </a:r>
            <a:r>
              <a:rPr lang="en-US" sz="2200" b="1" dirty="0">
                <a:solidFill>
                  <a:schemeClr val="bg1"/>
                </a:solidFill>
              </a:rPr>
              <a:t>ndeyecoumba.seck@uvs.edu.sn</a:t>
            </a:r>
            <a:endParaRPr lang="fr-FR" sz="2200" dirty="0">
              <a:solidFill>
                <a:schemeClr val="bg1"/>
              </a:solidFill>
            </a:endParaRPr>
          </a:p>
          <a:p>
            <a:pPr lvl="2" algn="just"/>
            <a:r>
              <a:rPr lang="en-US" sz="2200" b="1" dirty="0">
                <a:solidFill>
                  <a:schemeClr val="accent2"/>
                </a:solidFill>
                <a:latin typeface="Algerian" panose="04020705040A02060702" pitchFamily="82" charset="0"/>
              </a:rPr>
              <a:t>Ndeye Rokhaya Ndiaye</a:t>
            </a:r>
            <a:r>
              <a:rPr lang="en-US" sz="2200" b="1" dirty="0">
                <a:solidFill>
                  <a:schemeClr val="bg1"/>
                </a:solidFill>
              </a:rPr>
              <a:t>,</a:t>
            </a:r>
            <a:r>
              <a:rPr lang="en-US" sz="2200" dirty="0">
                <a:solidFill>
                  <a:schemeClr val="bg1"/>
                </a:solidFill>
              </a:rPr>
              <a:t> </a:t>
            </a:r>
            <a:r>
              <a:rPr lang="en-US" sz="2200" b="1" dirty="0">
                <a:solidFill>
                  <a:schemeClr val="bg1"/>
                </a:solidFill>
              </a:rPr>
              <a:t>N05125720192,</a:t>
            </a:r>
            <a:r>
              <a:rPr lang="en-US" sz="2200" dirty="0">
                <a:solidFill>
                  <a:schemeClr val="bg1"/>
                </a:solidFill>
              </a:rPr>
              <a:t> </a:t>
            </a:r>
            <a:r>
              <a:rPr lang="en-US" sz="2200" b="1" dirty="0">
                <a:solidFill>
                  <a:schemeClr val="bg1"/>
                </a:solidFill>
              </a:rPr>
              <a:t>ndeyerokhaya.ndiaye@uvs.edu.sn</a:t>
            </a:r>
            <a:endParaRPr lang="fr-FR" sz="2200" dirty="0">
              <a:solidFill>
                <a:schemeClr val="bg1"/>
              </a:solidFill>
            </a:endParaRPr>
          </a:p>
          <a:p>
            <a:pPr algn="l"/>
            <a:endParaRPr lang="fr-FR" dirty="0">
              <a:solidFill>
                <a:schemeClr val="bg1"/>
              </a:solidFill>
            </a:endParaRPr>
          </a:p>
        </p:txBody>
      </p:sp>
    </p:spTree>
    <p:extLst>
      <p:ext uri="{BB962C8B-B14F-4D97-AF65-F5344CB8AC3E}">
        <p14:creationId xmlns:p14="http://schemas.microsoft.com/office/powerpoint/2010/main" val="1546580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ZoneTexte 1"/>
          <p:cNvSpPr txBox="1"/>
          <p:nvPr/>
        </p:nvSpPr>
        <p:spPr>
          <a:xfrm>
            <a:off x="1004552" y="283335"/>
            <a:ext cx="10380372" cy="369332"/>
          </a:xfrm>
          <a:prstGeom prst="rect">
            <a:avLst/>
          </a:prstGeom>
          <a:noFill/>
        </p:spPr>
        <p:txBody>
          <a:bodyPr wrap="square" rtlCol="0">
            <a:spAutoFit/>
          </a:bodyPr>
          <a:lstStyle/>
          <a:p>
            <a:r>
              <a:rPr lang="fr-FR" dirty="0">
                <a:latin typeface="Century" panose="02040604050505020304" pitchFamily="18" charset="0"/>
              </a:rPr>
              <a:t>Si il clique sur le bouton se connecter il aura le formulaire suivant :</a:t>
            </a:r>
          </a:p>
        </p:txBody>
      </p:sp>
      <p:pic>
        <p:nvPicPr>
          <p:cNvPr id="5" name="Image 4" descr="C:\Users\Samba Diop\Pictures\client\Capture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9707" y="965888"/>
            <a:ext cx="9865217" cy="5267487"/>
          </a:xfrm>
          <a:prstGeom prst="rect">
            <a:avLst/>
          </a:prstGeom>
          <a:noFill/>
          <a:ln>
            <a:noFill/>
          </a:ln>
        </p:spPr>
      </p:pic>
    </p:spTree>
    <p:extLst>
      <p:ext uri="{BB962C8B-B14F-4D97-AF65-F5344CB8AC3E}">
        <p14:creationId xmlns:p14="http://schemas.microsoft.com/office/powerpoint/2010/main" val="107612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ZoneTexte 1"/>
          <p:cNvSpPr txBox="1"/>
          <p:nvPr/>
        </p:nvSpPr>
        <p:spPr>
          <a:xfrm>
            <a:off x="798490" y="283335"/>
            <a:ext cx="11393510" cy="646331"/>
          </a:xfrm>
          <a:prstGeom prst="rect">
            <a:avLst/>
          </a:prstGeom>
          <a:noFill/>
        </p:spPr>
        <p:txBody>
          <a:bodyPr wrap="square" rtlCol="0">
            <a:spAutoFit/>
          </a:bodyPr>
          <a:lstStyle/>
          <a:p>
            <a:r>
              <a:rPr lang="fr-FR" dirty="0">
                <a:latin typeface="Century" panose="02040604050505020304" pitchFamily="18" charset="0"/>
              </a:rPr>
              <a:t>Une fois que l’utilisateur se connecte via le formulaire de connexion ou via le formulaire d’inscription sera directement diriger vers son tableau de bord voici à ce que va ressembler le tableau du client (société) :</a:t>
            </a:r>
          </a:p>
        </p:txBody>
      </p:sp>
      <p:pic>
        <p:nvPicPr>
          <p:cNvPr id="6" name="Image 5" descr="C:\Users\Samba Diop\Pictures\client\Capture8.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2891" y="1146867"/>
            <a:ext cx="9182636" cy="3644074"/>
          </a:xfrm>
          <a:prstGeom prst="rect">
            <a:avLst/>
          </a:prstGeom>
          <a:noFill/>
          <a:ln>
            <a:noFill/>
          </a:ln>
        </p:spPr>
      </p:pic>
      <p:sp>
        <p:nvSpPr>
          <p:cNvPr id="7" name="ZoneTexte 6"/>
          <p:cNvSpPr txBox="1"/>
          <p:nvPr/>
        </p:nvSpPr>
        <p:spPr>
          <a:xfrm>
            <a:off x="798490" y="5021262"/>
            <a:ext cx="11393510" cy="1477328"/>
          </a:xfrm>
          <a:prstGeom prst="rect">
            <a:avLst/>
          </a:prstGeom>
          <a:noFill/>
        </p:spPr>
        <p:txBody>
          <a:bodyPr wrap="square" rtlCol="0">
            <a:spAutoFit/>
          </a:bodyPr>
          <a:lstStyle/>
          <a:p>
            <a:r>
              <a:rPr lang="fr-FR" dirty="0">
                <a:latin typeface="Century" panose="02040604050505020304" pitchFamily="18" charset="0"/>
              </a:rPr>
              <a:t>Ici le client (société) n’a pas encore créer de rendez-vous s’il faut créer un rendez il va cliquer sur le bouton </a:t>
            </a:r>
            <a:r>
              <a:rPr lang="fr-FR" b="1" dirty="0">
                <a:latin typeface="Century" panose="02040604050505020304" pitchFamily="18" charset="0"/>
              </a:rPr>
              <a:t>Nouveau RV</a:t>
            </a:r>
            <a:r>
              <a:rPr lang="fr-FR" dirty="0">
                <a:latin typeface="Century" panose="02040604050505020304" pitchFamily="18" charset="0"/>
              </a:rPr>
              <a:t>, un formulaire il lui sera présenter avec les des informations déjà deviner s’il ne veut pas inclus ces information dans le formulaire du demandeur il suffit juste qu’il le décoche. </a:t>
            </a:r>
            <a:endParaRPr lang="fr-FR" dirty="0" smtClean="0">
              <a:latin typeface="Century" panose="02040604050505020304" pitchFamily="18" charset="0"/>
            </a:endParaRPr>
          </a:p>
          <a:p>
            <a:r>
              <a:rPr lang="fr-FR" dirty="0">
                <a:latin typeface="Century" panose="02040604050505020304" pitchFamily="18" charset="0"/>
              </a:rPr>
              <a:t>Voici à ce que ressemble le formulaire :</a:t>
            </a:r>
          </a:p>
          <a:p>
            <a:endParaRPr lang="fr-FR" dirty="0">
              <a:latin typeface="Century" panose="02040604050505020304" pitchFamily="18" charset="0"/>
            </a:endParaRPr>
          </a:p>
        </p:txBody>
      </p:sp>
    </p:spTree>
    <p:extLst>
      <p:ext uri="{BB962C8B-B14F-4D97-AF65-F5344CB8AC3E}">
        <p14:creationId xmlns:p14="http://schemas.microsoft.com/office/powerpoint/2010/main" val="28337875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ZoneTexte 6"/>
          <p:cNvSpPr txBox="1"/>
          <p:nvPr/>
        </p:nvSpPr>
        <p:spPr>
          <a:xfrm>
            <a:off x="798490" y="3819165"/>
            <a:ext cx="11393510" cy="369332"/>
          </a:xfrm>
          <a:prstGeom prst="rect">
            <a:avLst/>
          </a:prstGeom>
          <a:noFill/>
        </p:spPr>
        <p:txBody>
          <a:bodyPr wrap="square" rtlCol="0">
            <a:spAutoFit/>
          </a:bodyPr>
          <a:lstStyle/>
          <a:p>
            <a:r>
              <a:rPr lang="fr-FR" dirty="0">
                <a:latin typeface="Century" panose="02040604050505020304" pitchFamily="18" charset="0"/>
              </a:rPr>
              <a:t>Une fois le formulaire a été créé nous lui présentons un message de succe.voici à quoi ça ressemble :</a:t>
            </a:r>
          </a:p>
        </p:txBody>
      </p:sp>
      <p:pic>
        <p:nvPicPr>
          <p:cNvPr id="8" name="Image 7" descr="C:\Users\Samba Diop\Pictures\client\Capture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9403" y="140134"/>
            <a:ext cx="9981127" cy="3581860"/>
          </a:xfrm>
          <a:prstGeom prst="rect">
            <a:avLst/>
          </a:prstGeom>
          <a:noFill/>
          <a:ln>
            <a:noFill/>
          </a:ln>
        </p:spPr>
      </p:pic>
      <p:pic>
        <p:nvPicPr>
          <p:cNvPr id="9" name="Image 8" descr="C:\Users\Samba Diop\Pictures\client\Capture1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9403" y="4188497"/>
            <a:ext cx="9981127" cy="2590800"/>
          </a:xfrm>
          <a:prstGeom prst="rect">
            <a:avLst/>
          </a:prstGeom>
          <a:noFill/>
          <a:ln>
            <a:noFill/>
          </a:ln>
        </p:spPr>
      </p:pic>
    </p:spTree>
    <p:extLst>
      <p:ext uri="{BB962C8B-B14F-4D97-AF65-F5344CB8AC3E}">
        <p14:creationId xmlns:p14="http://schemas.microsoft.com/office/powerpoint/2010/main" val="130439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ZoneTexte 6"/>
          <p:cNvSpPr txBox="1"/>
          <p:nvPr/>
        </p:nvSpPr>
        <p:spPr>
          <a:xfrm>
            <a:off x="798490" y="264596"/>
            <a:ext cx="11393510" cy="369332"/>
          </a:xfrm>
          <a:prstGeom prst="rect">
            <a:avLst/>
          </a:prstGeom>
          <a:noFill/>
        </p:spPr>
        <p:txBody>
          <a:bodyPr wrap="square" rtlCol="0">
            <a:spAutoFit/>
          </a:bodyPr>
          <a:lstStyle/>
          <a:p>
            <a:r>
              <a:rPr lang="fr-FR" dirty="0">
                <a:latin typeface="Century" panose="02040604050505020304" pitchFamily="18" charset="0"/>
              </a:rPr>
              <a:t>Les rendez-vous seront affichés sous formes de tableau comme ci-dessous</a:t>
            </a:r>
          </a:p>
        </p:txBody>
      </p:sp>
      <p:pic>
        <p:nvPicPr>
          <p:cNvPr id="6" name="Image 5" descr="C:\Users\Samba Diop\Pictures\client\Capture1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766" y="793660"/>
            <a:ext cx="9672034" cy="3366215"/>
          </a:xfrm>
          <a:prstGeom prst="rect">
            <a:avLst/>
          </a:prstGeom>
          <a:noFill/>
          <a:ln>
            <a:noFill/>
          </a:ln>
        </p:spPr>
      </p:pic>
      <p:sp>
        <p:nvSpPr>
          <p:cNvPr id="2" name="ZoneTexte 1"/>
          <p:cNvSpPr txBox="1"/>
          <p:nvPr/>
        </p:nvSpPr>
        <p:spPr>
          <a:xfrm>
            <a:off x="798490" y="4507606"/>
            <a:ext cx="10444765" cy="2308324"/>
          </a:xfrm>
          <a:prstGeom prst="rect">
            <a:avLst/>
          </a:prstGeom>
          <a:noFill/>
        </p:spPr>
        <p:txBody>
          <a:bodyPr wrap="square" rtlCol="0">
            <a:spAutoFit/>
          </a:bodyPr>
          <a:lstStyle/>
          <a:p>
            <a:r>
              <a:rPr lang="fr-FR" dirty="0">
                <a:latin typeface="Century" panose="02040604050505020304" pitchFamily="18" charset="0"/>
              </a:rPr>
              <a:t>Ici sur chaque rendez-vous le client a la possibilité de le modifier, supprimer ou de consulter la liste des personnes incitent sur ce rendez-vous, il peut aussi cacher le rendez-vous pour que le public n’y puisse pas y accédé</a:t>
            </a:r>
            <a:r>
              <a:rPr lang="fr-FR" dirty="0" smtClean="0">
                <a:latin typeface="Century" panose="02040604050505020304" pitchFamily="18" charset="0"/>
              </a:rPr>
              <a:t>.</a:t>
            </a:r>
          </a:p>
          <a:p>
            <a:endParaRPr lang="fr-FR" dirty="0">
              <a:latin typeface="Century" panose="02040604050505020304" pitchFamily="18" charset="0"/>
            </a:endParaRPr>
          </a:p>
          <a:p>
            <a:r>
              <a:rPr lang="fr-FR" dirty="0">
                <a:latin typeface="Century" panose="02040604050505020304" pitchFamily="18" charset="0"/>
              </a:rPr>
              <a:t>Le client doit cliquer sur </a:t>
            </a:r>
            <a:r>
              <a:rPr lang="fr-FR" b="1" dirty="0">
                <a:latin typeface="Century" panose="02040604050505020304" pitchFamily="18" charset="0"/>
              </a:rPr>
              <a:t>le bouton copier le lien</a:t>
            </a:r>
            <a:r>
              <a:rPr lang="fr-FR" dirty="0">
                <a:latin typeface="Century" panose="02040604050505020304" pitchFamily="18" charset="0"/>
              </a:rPr>
              <a:t> afin de le partager via les réseaux sociaux ou d’autres </a:t>
            </a:r>
            <a:r>
              <a:rPr lang="fr-FR" dirty="0" smtClean="0">
                <a:latin typeface="Century" panose="02040604050505020304" pitchFamily="18" charset="0"/>
              </a:rPr>
              <a:t>moyens </a:t>
            </a:r>
            <a:r>
              <a:rPr lang="fr-FR" dirty="0">
                <a:latin typeface="Century" panose="02040604050505020304" pitchFamily="18" charset="0"/>
              </a:rPr>
              <a:t>de communication afin que les demandeurs puisse accéder à la liste des rendez-vous pour postuler sur ces rendez-vous.</a:t>
            </a:r>
          </a:p>
          <a:p>
            <a:endParaRPr lang="fr-FR" dirty="0">
              <a:latin typeface="Century" panose="02040604050505020304" pitchFamily="18" charset="0"/>
            </a:endParaRPr>
          </a:p>
        </p:txBody>
      </p:sp>
    </p:spTree>
    <p:extLst>
      <p:ext uri="{BB962C8B-B14F-4D97-AF65-F5344CB8AC3E}">
        <p14:creationId xmlns:p14="http://schemas.microsoft.com/office/powerpoint/2010/main" val="3097566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ZoneTexte 6"/>
          <p:cNvSpPr txBox="1"/>
          <p:nvPr/>
        </p:nvSpPr>
        <p:spPr>
          <a:xfrm>
            <a:off x="798490" y="264596"/>
            <a:ext cx="11393510" cy="646331"/>
          </a:xfrm>
          <a:prstGeom prst="rect">
            <a:avLst/>
          </a:prstGeom>
          <a:noFill/>
        </p:spPr>
        <p:txBody>
          <a:bodyPr wrap="square" rtlCol="0">
            <a:spAutoFit/>
          </a:bodyPr>
          <a:lstStyle/>
          <a:p>
            <a:pPr marL="285750" lvl="0" indent="-285750">
              <a:buFont typeface="Wingdings" panose="05000000000000000000" pitchFamily="2" charset="2"/>
              <a:buChar char="§"/>
            </a:pPr>
            <a:r>
              <a:rPr lang="fr-FR" dirty="0">
                <a:latin typeface="Century" panose="02040604050505020304" pitchFamily="18" charset="0"/>
              </a:rPr>
              <a:t>Le bouton modifier (bouton en </a:t>
            </a:r>
            <a:r>
              <a:rPr lang="fr-FR" dirty="0">
                <a:solidFill>
                  <a:srgbClr val="0070C0"/>
                </a:solidFill>
                <a:latin typeface="Century" panose="02040604050505020304" pitchFamily="18" charset="0"/>
              </a:rPr>
              <a:t>bleu</a:t>
            </a:r>
            <a:r>
              <a:rPr lang="fr-FR" dirty="0">
                <a:latin typeface="Century" panose="02040604050505020304" pitchFamily="18" charset="0"/>
              </a:rPr>
              <a:t>) : si le client clique dessus le formulaire suivant lui sera présenter avec les informations qu’il avait définir dans ce rendez-vous.</a:t>
            </a:r>
          </a:p>
        </p:txBody>
      </p:sp>
      <p:sp>
        <p:nvSpPr>
          <p:cNvPr id="2" name="ZoneTexte 1"/>
          <p:cNvSpPr txBox="1"/>
          <p:nvPr/>
        </p:nvSpPr>
        <p:spPr>
          <a:xfrm>
            <a:off x="798490" y="4507606"/>
            <a:ext cx="10444765" cy="923330"/>
          </a:xfrm>
          <a:prstGeom prst="rect">
            <a:avLst/>
          </a:prstGeom>
          <a:noFill/>
        </p:spPr>
        <p:txBody>
          <a:bodyPr wrap="square" rtlCol="0">
            <a:spAutoFit/>
          </a:bodyPr>
          <a:lstStyle/>
          <a:p>
            <a:pPr marL="285750" lvl="0" indent="-285750">
              <a:buFont typeface="Wingdings" panose="05000000000000000000" pitchFamily="2" charset="2"/>
              <a:buChar char="§"/>
            </a:pPr>
            <a:r>
              <a:rPr lang="fr-FR" dirty="0">
                <a:latin typeface="Century" panose="02040604050505020304" pitchFamily="18" charset="0"/>
              </a:rPr>
              <a:t>Le bouton supprimé (bouton en </a:t>
            </a:r>
            <a:r>
              <a:rPr lang="fr-FR" dirty="0">
                <a:solidFill>
                  <a:srgbClr val="FF0000"/>
                </a:solidFill>
                <a:latin typeface="Century" panose="02040604050505020304" pitchFamily="18" charset="0"/>
              </a:rPr>
              <a:t>rouge</a:t>
            </a:r>
            <a:r>
              <a:rPr lang="fr-FR" dirty="0">
                <a:latin typeface="Century" panose="02040604050505020304" pitchFamily="18" charset="0"/>
              </a:rPr>
              <a:t>) : si le client clique sur ce bouton, un message d’alerte lui sera présenté. </a:t>
            </a:r>
          </a:p>
          <a:p>
            <a:r>
              <a:rPr lang="fr-FR" dirty="0">
                <a:latin typeface="Century" panose="02040604050505020304" pitchFamily="18" charset="0"/>
              </a:rPr>
              <a:t>Voici à quoi ça ressemble :</a:t>
            </a:r>
          </a:p>
        </p:txBody>
      </p:sp>
      <p:pic>
        <p:nvPicPr>
          <p:cNvPr id="8" name="Image 7" descr="C:\Users\Samba Diop\Pictures\client\Capture1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4101" y="910926"/>
            <a:ext cx="9427336" cy="3313343"/>
          </a:xfrm>
          <a:prstGeom prst="rect">
            <a:avLst/>
          </a:prstGeom>
          <a:noFill/>
          <a:ln>
            <a:noFill/>
          </a:ln>
        </p:spPr>
      </p:pic>
    </p:spTree>
    <p:extLst>
      <p:ext uri="{BB962C8B-B14F-4D97-AF65-F5344CB8AC3E}">
        <p14:creationId xmlns:p14="http://schemas.microsoft.com/office/powerpoint/2010/main" val="3412829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ZoneTexte 1"/>
          <p:cNvSpPr txBox="1"/>
          <p:nvPr/>
        </p:nvSpPr>
        <p:spPr>
          <a:xfrm>
            <a:off x="798490" y="2962141"/>
            <a:ext cx="10444765" cy="923330"/>
          </a:xfrm>
          <a:prstGeom prst="rect">
            <a:avLst/>
          </a:prstGeom>
          <a:noFill/>
        </p:spPr>
        <p:txBody>
          <a:bodyPr wrap="square" rtlCol="0">
            <a:spAutoFit/>
          </a:bodyPr>
          <a:lstStyle/>
          <a:p>
            <a:pPr marL="285750" lvl="0" indent="-285750">
              <a:buFont typeface="Wingdings" panose="05000000000000000000" pitchFamily="2" charset="2"/>
              <a:buChar char="§"/>
            </a:pPr>
            <a:r>
              <a:rPr lang="fr-FR" dirty="0">
                <a:latin typeface="Century" panose="02040604050505020304" pitchFamily="18" charset="0"/>
              </a:rPr>
              <a:t>Le bouton liste demandeurs (bouton en </a:t>
            </a:r>
            <a:r>
              <a:rPr lang="fr-FR" dirty="0">
                <a:solidFill>
                  <a:srgbClr val="00B050"/>
                </a:solidFill>
                <a:latin typeface="Century" panose="02040604050505020304" pitchFamily="18" charset="0"/>
              </a:rPr>
              <a:t>vert</a:t>
            </a:r>
            <a:r>
              <a:rPr lang="fr-FR" dirty="0">
                <a:latin typeface="Century" panose="02040604050505020304" pitchFamily="18" charset="0"/>
              </a:rPr>
              <a:t>) : si le client clique sur ce bouton, il sera rediriger vers page qui listes l’ensemble des demandeurs qui ont postules pour cette rendez-vous.</a:t>
            </a:r>
          </a:p>
          <a:p>
            <a:r>
              <a:rPr lang="fr-FR" dirty="0">
                <a:latin typeface="Century" panose="02040604050505020304" pitchFamily="18" charset="0"/>
              </a:rPr>
              <a:t> Voici à quoi ça ressemble :</a:t>
            </a:r>
          </a:p>
        </p:txBody>
      </p:sp>
      <p:pic>
        <p:nvPicPr>
          <p:cNvPr id="6" name="Image 5" descr="C:\Users\Samba Diop\Pictures\client\Capture1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0010" y="142043"/>
            <a:ext cx="8770513" cy="2704188"/>
          </a:xfrm>
          <a:prstGeom prst="rect">
            <a:avLst/>
          </a:prstGeom>
          <a:noFill/>
          <a:ln>
            <a:noFill/>
          </a:ln>
        </p:spPr>
      </p:pic>
      <p:pic>
        <p:nvPicPr>
          <p:cNvPr id="9" name="Image 8" descr="C:\Users\Samba Diop\Pictures\client\Capture1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0011" y="3885470"/>
            <a:ext cx="8770512" cy="2863059"/>
          </a:xfrm>
          <a:prstGeom prst="rect">
            <a:avLst/>
          </a:prstGeom>
          <a:noFill/>
          <a:ln>
            <a:noFill/>
          </a:ln>
        </p:spPr>
      </p:pic>
    </p:spTree>
    <p:extLst>
      <p:ext uri="{BB962C8B-B14F-4D97-AF65-F5344CB8AC3E}">
        <p14:creationId xmlns:p14="http://schemas.microsoft.com/office/powerpoint/2010/main" val="1926562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ZoneTexte 1"/>
          <p:cNvSpPr txBox="1"/>
          <p:nvPr/>
        </p:nvSpPr>
        <p:spPr>
          <a:xfrm>
            <a:off x="862885" y="130763"/>
            <a:ext cx="11329115" cy="923330"/>
          </a:xfrm>
          <a:prstGeom prst="rect">
            <a:avLst/>
          </a:prstGeom>
          <a:noFill/>
        </p:spPr>
        <p:txBody>
          <a:bodyPr wrap="square" rtlCol="0">
            <a:spAutoFit/>
          </a:bodyPr>
          <a:lstStyle/>
          <a:p>
            <a:r>
              <a:rPr lang="fr-FR" dirty="0">
                <a:latin typeface="Century" panose="02040604050505020304" pitchFamily="18" charset="0"/>
              </a:rPr>
              <a:t>Sur cette page le client peut télécharger la liste des personnes inscrit a cette rendez-vous au format .csv. Le champ search permet de rechercher un demandeur dans la liste. Le demandeur sera rechercher a partie de son code d’accès car cette colonne ne contient que des valeurs uniques</a:t>
            </a:r>
          </a:p>
        </p:txBody>
      </p:sp>
      <p:pic>
        <p:nvPicPr>
          <p:cNvPr id="7" name="Image 6" descr="C:\Users\Samba Diop\Pictures\client\Capture1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4101" y="1235530"/>
            <a:ext cx="9427335" cy="3066013"/>
          </a:xfrm>
          <a:prstGeom prst="rect">
            <a:avLst/>
          </a:prstGeom>
          <a:noFill/>
          <a:ln>
            <a:noFill/>
          </a:ln>
        </p:spPr>
      </p:pic>
      <p:sp>
        <p:nvSpPr>
          <p:cNvPr id="8" name="ZoneTexte 7"/>
          <p:cNvSpPr txBox="1"/>
          <p:nvPr/>
        </p:nvSpPr>
        <p:spPr>
          <a:xfrm>
            <a:off x="862885" y="4519642"/>
            <a:ext cx="11329115" cy="923330"/>
          </a:xfrm>
          <a:prstGeom prst="rect">
            <a:avLst/>
          </a:prstGeom>
          <a:noFill/>
        </p:spPr>
        <p:txBody>
          <a:bodyPr wrap="square" rtlCol="0">
            <a:spAutoFit/>
          </a:bodyPr>
          <a:lstStyle/>
          <a:p>
            <a:r>
              <a:rPr lang="fr-FR" dirty="0">
                <a:latin typeface="Century" panose="02040604050505020304" pitchFamily="18" charset="0"/>
              </a:rPr>
              <a:t>Le client a aussi la possibilité de modifier ces information il suffit qu’il clique sur le bouton </a:t>
            </a:r>
            <a:r>
              <a:rPr lang="fr-FR" b="1" i="1" dirty="0">
                <a:latin typeface="Century" panose="02040604050505020304" pitchFamily="18" charset="0"/>
              </a:rPr>
              <a:t>plus</a:t>
            </a:r>
            <a:r>
              <a:rPr lang="fr-FR" dirty="0">
                <a:latin typeface="Century" panose="02040604050505020304" pitchFamily="18" charset="0"/>
              </a:rPr>
              <a:t> qui est dans le header et ensuite clique sur le bouton </a:t>
            </a:r>
            <a:r>
              <a:rPr lang="fr-FR" b="1" i="1" dirty="0">
                <a:latin typeface="Century" panose="02040604050505020304" pitchFamily="18" charset="0"/>
              </a:rPr>
              <a:t>profile</a:t>
            </a:r>
            <a:r>
              <a:rPr lang="fr-FR" dirty="0">
                <a:latin typeface="Century" panose="02040604050505020304" pitchFamily="18" charset="0"/>
              </a:rPr>
              <a:t>. </a:t>
            </a:r>
            <a:endParaRPr lang="fr-FR" dirty="0" smtClean="0">
              <a:latin typeface="Century" panose="02040604050505020304" pitchFamily="18" charset="0"/>
            </a:endParaRPr>
          </a:p>
          <a:p>
            <a:r>
              <a:rPr lang="fr-FR" dirty="0" smtClean="0">
                <a:latin typeface="Century" panose="02040604050505020304" pitchFamily="18" charset="0"/>
              </a:rPr>
              <a:t>Voici </a:t>
            </a:r>
            <a:r>
              <a:rPr lang="fr-FR" dirty="0">
                <a:latin typeface="Century" panose="02040604050505020304" pitchFamily="18" charset="0"/>
              </a:rPr>
              <a:t>à quoi ressemble le bouton :</a:t>
            </a:r>
          </a:p>
        </p:txBody>
      </p:sp>
    </p:spTree>
    <p:extLst>
      <p:ext uri="{BB962C8B-B14F-4D97-AF65-F5344CB8AC3E}">
        <p14:creationId xmlns:p14="http://schemas.microsoft.com/office/powerpoint/2010/main" val="2860073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Image 5" descr="C:\Users\Samba Diop\Pictures\client\Capture1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8039" y="1981913"/>
            <a:ext cx="10071279" cy="4122673"/>
          </a:xfrm>
          <a:prstGeom prst="rect">
            <a:avLst/>
          </a:prstGeom>
          <a:noFill/>
          <a:ln>
            <a:noFill/>
          </a:ln>
        </p:spPr>
      </p:pic>
      <p:sp>
        <p:nvSpPr>
          <p:cNvPr id="9" name="ZoneTexte 8"/>
          <p:cNvSpPr txBox="1"/>
          <p:nvPr/>
        </p:nvSpPr>
        <p:spPr>
          <a:xfrm>
            <a:off x="862885" y="418052"/>
            <a:ext cx="11329115" cy="923330"/>
          </a:xfrm>
          <a:prstGeom prst="rect">
            <a:avLst/>
          </a:prstGeom>
          <a:noFill/>
        </p:spPr>
        <p:txBody>
          <a:bodyPr wrap="square" rtlCol="0">
            <a:spAutoFit/>
          </a:bodyPr>
          <a:lstStyle/>
          <a:p>
            <a:r>
              <a:rPr lang="fr-FR" dirty="0">
                <a:latin typeface="Century" panose="02040604050505020304" pitchFamily="18" charset="0"/>
              </a:rPr>
              <a:t>Le client a aussi la possibilité de modifier ces information il suffit qu’il clique sur le bouton </a:t>
            </a:r>
            <a:r>
              <a:rPr lang="fr-FR" b="1" i="1" dirty="0">
                <a:latin typeface="Century" panose="02040604050505020304" pitchFamily="18" charset="0"/>
              </a:rPr>
              <a:t>plus</a:t>
            </a:r>
            <a:r>
              <a:rPr lang="fr-FR" dirty="0">
                <a:latin typeface="Century" panose="02040604050505020304" pitchFamily="18" charset="0"/>
              </a:rPr>
              <a:t> qui est dans le header et ensuite clique sur le bouton </a:t>
            </a:r>
            <a:r>
              <a:rPr lang="fr-FR" b="1" i="1" dirty="0">
                <a:latin typeface="Century" panose="02040604050505020304" pitchFamily="18" charset="0"/>
              </a:rPr>
              <a:t>profile</a:t>
            </a:r>
            <a:r>
              <a:rPr lang="fr-FR" dirty="0">
                <a:latin typeface="Century" panose="02040604050505020304" pitchFamily="18" charset="0"/>
              </a:rPr>
              <a:t>. </a:t>
            </a:r>
            <a:endParaRPr lang="fr-FR" dirty="0" smtClean="0">
              <a:latin typeface="Century" panose="02040604050505020304" pitchFamily="18" charset="0"/>
            </a:endParaRPr>
          </a:p>
          <a:p>
            <a:r>
              <a:rPr lang="fr-FR" dirty="0" smtClean="0">
                <a:latin typeface="Century" panose="02040604050505020304" pitchFamily="18" charset="0"/>
              </a:rPr>
              <a:t>Voici </a:t>
            </a:r>
            <a:r>
              <a:rPr lang="fr-FR" dirty="0">
                <a:latin typeface="Century" panose="02040604050505020304" pitchFamily="18" charset="0"/>
              </a:rPr>
              <a:t>à quoi ressemble le bouton :</a:t>
            </a:r>
          </a:p>
        </p:txBody>
      </p:sp>
    </p:spTree>
    <p:extLst>
      <p:ext uri="{BB962C8B-B14F-4D97-AF65-F5344CB8AC3E}">
        <p14:creationId xmlns:p14="http://schemas.microsoft.com/office/powerpoint/2010/main" val="2993254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Image 5" descr="Femme transportant un porte-documents sur une route">
            <a:extLst>
              <a:ext uri="{FF2B5EF4-FFF2-40B4-BE49-F238E27FC236}">
                <a16:creationId xmlns:a16="http://schemas.microsoft.com/office/drawing/2014/main" xmlns=""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xmlns=""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 name="Forme libre 6">
            <a:extLst>
              <a:ext uri="{FF2B5EF4-FFF2-40B4-BE49-F238E27FC236}">
                <a16:creationId xmlns:a16="http://schemas.microsoft.com/office/drawing/2014/main" xmlns=""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sp>
        <p:nvSpPr>
          <p:cNvPr id="15" name="Forme libre 6">
            <a:extLst>
              <a:ext uri="{FF2B5EF4-FFF2-40B4-BE49-F238E27FC236}">
                <a16:creationId xmlns:a16="http://schemas.microsoft.com/office/drawing/2014/main" xmlns=""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2"/>
          </a:solidFill>
          <a:ln w="0">
            <a:noFill/>
            <a:prstDash val="solid"/>
            <a:round/>
            <a:headEnd/>
            <a:tailEnd/>
          </a:ln>
        </p:spPr>
      </p:sp>
      <p:sp>
        <p:nvSpPr>
          <p:cNvPr id="2" name="Titre 1">
            <a:extLst>
              <a:ext uri="{FF2B5EF4-FFF2-40B4-BE49-F238E27FC236}">
                <a16:creationId xmlns:a16="http://schemas.microsoft.com/office/drawing/2014/main" xmlns="" id="{A5C93519-6B29-1346-9FCB-0835B80531A4}"/>
              </a:ext>
            </a:extLst>
          </p:cNvPr>
          <p:cNvSpPr>
            <a:spLocks noGrp="1"/>
          </p:cNvSpPr>
          <p:nvPr>
            <p:ph type="ctrTitle"/>
          </p:nvPr>
        </p:nvSpPr>
        <p:spPr>
          <a:xfrm>
            <a:off x="1915128" y="1788454"/>
            <a:ext cx="8361229" cy="2098226"/>
          </a:xfrm>
        </p:spPr>
        <p:txBody>
          <a:bodyPr rtlCol="0">
            <a:normAutofit/>
          </a:bodyPr>
          <a:lstStyle/>
          <a:p>
            <a:pPr rtl="0"/>
            <a:r>
              <a:rPr lang="fr-FR" dirty="0">
                <a:solidFill>
                  <a:schemeClr val="bg2"/>
                </a:solidFill>
              </a:rPr>
              <a:t>Merci</a:t>
            </a:r>
          </a:p>
        </p:txBody>
      </p:sp>
      <p:sp>
        <p:nvSpPr>
          <p:cNvPr id="3" name="Sous-titre 2">
            <a:extLst>
              <a:ext uri="{FF2B5EF4-FFF2-40B4-BE49-F238E27FC236}">
                <a16:creationId xmlns:a16="http://schemas.microsoft.com/office/drawing/2014/main" xmlns="" id="{D698B4E1-5F4F-8E4F-97D2-0176CBCC4A51}"/>
              </a:ext>
            </a:extLst>
          </p:cNvPr>
          <p:cNvSpPr>
            <a:spLocks noGrp="1"/>
          </p:cNvSpPr>
          <p:nvPr>
            <p:ph type="subTitle" idx="1"/>
          </p:nvPr>
        </p:nvSpPr>
        <p:spPr>
          <a:xfrm>
            <a:off x="2679906" y="3956279"/>
            <a:ext cx="6831673" cy="1086237"/>
          </a:xfrm>
        </p:spPr>
        <p:txBody>
          <a:bodyPr rtlCol="0">
            <a:normAutofit/>
          </a:bodyPr>
          <a:lstStyle/>
          <a:p>
            <a:pPr rtl="0"/>
            <a:endParaRPr lang="fr-FR" dirty="0">
              <a:solidFill>
                <a:schemeClr val="bg2"/>
              </a:solidFill>
            </a:endParaRPr>
          </a:p>
        </p:txBody>
      </p:sp>
    </p:spTree>
    <p:extLst>
      <p:ext uri="{BB962C8B-B14F-4D97-AF65-F5344CB8AC3E}">
        <p14:creationId xmlns:p14="http://schemas.microsoft.com/office/powerpoint/2010/main" val="17991209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p:cNvSpPr txBox="1"/>
          <p:nvPr/>
        </p:nvSpPr>
        <p:spPr>
          <a:xfrm>
            <a:off x="1249185" y="489397"/>
            <a:ext cx="5383435" cy="830997"/>
          </a:xfrm>
          <a:prstGeom prst="rect">
            <a:avLst/>
          </a:prstGeom>
          <a:noFill/>
        </p:spPr>
        <p:txBody>
          <a:bodyPr wrap="square" rtlCol="0">
            <a:spAutoFit/>
          </a:bodyPr>
          <a:lstStyle/>
          <a:p>
            <a:r>
              <a:rPr lang="fr-FR" sz="4800" dirty="0">
                <a:solidFill>
                  <a:schemeClr val="accent2">
                    <a:lumMod val="50000"/>
                  </a:schemeClr>
                </a:solidFill>
                <a:latin typeface="Century" panose="02040604050505020304" pitchFamily="18" charset="0"/>
              </a:rPr>
              <a:t>SOMMAIRE : </a:t>
            </a:r>
            <a:endParaRPr lang="fr-FR" sz="4800" dirty="0">
              <a:solidFill>
                <a:schemeClr val="accent2">
                  <a:lumMod val="50000"/>
                </a:schemeClr>
              </a:solidFill>
            </a:endParaRPr>
          </a:p>
        </p:txBody>
      </p:sp>
      <p:sp>
        <p:nvSpPr>
          <p:cNvPr id="9" name="ZoneTexte 8"/>
          <p:cNvSpPr txBox="1"/>
          <p:nvPr/>
        </p:nvSpPr>
        <p:spPr>
          <a:xfrm>
            <a:off x="1764406" y="1777283"/>
            <a:ext cx="9465972" cy="3046988"/>
          </a:xfrm>
          <a:prstGeom prst="rect">
            <a:avLst/>
          </a:prstGeom>
          <a:noFill/>
        </p:spPr>
        <p:txBody>
          <a:bodyPr wrap="square" rtlCol="0">
            <a:spAutoFit/>
          </a:bodyPr>
          <a:lstStyle/>
          <a:p>
            <a:pPr marL="400050" indent="-400050">
              <a:buFont typeface="+mj-lt"/>
              <a:buAutoNum type="romanUcPeriod"/>
            </a:pPr>
            <a:r>
              <a:rPr lang="fr-FR" sz="3200" dirty="0" smtClean="0">
                <a:latin typeface="Century" panose="02040604050505020304" pitchFamily="18" charset="0"/>
              </a:rPr>
              <a:t>Introduction Générale</a:t>
            </a:r>
          </a:p>
          <a:p>
            <a:pPr marL="914400" lvl="1" indent="-457200">
              <a:buFont typeface="+mj-lt"/>
              <a:buAutoNum type="alphaUcPeriod"/>
            </a:pPr>
            <a:r>
              <a:rPr lang="fr-FR" sz="2400" dirty="0" smtClean="0">
                <a:latin typeface="Century" panose="02040604050505020304" pitchFamily="18" charset="0"/>
              </a:rPr>
              <a:t>Contexte</a:t>
            </a:r>
          </a:p>
          <a:p>
            <a:pPr marL="914400" lvl="1" indent="-457200">
              <a:buFont typeface="+mj-lt"/>
              <a:buAutoNum type="alphaUcPeriod"/>
            </a:pPr>
            <a:r>
              <a:rPr lang="fr-FR" sz="2400" dirty="0" smtClean="0">
                <a:latin typeface="Century" panose="02040604050505020304" pitchFamily="18" charset="0"/>
              </a:rPr>
              <a:t>Objectifs</a:t>
            </a:r>
          </a:p>
          <a:p>
            <a:pPr marL="400050" indent="-400050">
              <a:buFont typeface="+mj-lt"/>
              <a:buAutoNum type="romanUcPeriod"/>
            </a:pPr>
            <a:r>
              <a:rPr lang="fr-FR" sz="3200" dirty="0">
                <a:latin typeface="Century" panose="02040604050505020304" pitchFamily="18" charset="0"/>
              </a:rPr>
              <a:t>Interfaces de la </a:t>
            </a:r>
            <a:r>
              <a:rPr lang="fr-FR" sz="3200" dirty="0" smtClean="0">
                <a:latin typeface="Century" panose="02040604050505020304" pitchFamily="18" charset="0"/>
              </a:rPr>
              <a:t>plateforme</a:t>
            </a:r>
          </a:p>
          <a:p>
            <a:pPr marL="914400" lvl="1" indent="-457200" algn="just">
              <a:buFont typeface="+mj-lt"/>
              <a:buAutoNum type="alphaUcPeriod"/>
            </a:pPr>
            <a:r>
              <a:rPr lang="fr-FR" sz="2400" dirty="0">
                <a:latin typeface="Century" panose="02040604050505020304" pitchFamily="18" charset="0"/>
              </a:rPr>
              <a:t>Interfaces </a:t>
            </a:r>
            <a:r>
              <a:rPr lang="fr-FR" sz="2400" dirty="0" smtClean="0">
                <a:latin typeface="Century" panose="02040604050505020304" pitchFamily="18" charset="0"/>
              </a:rPr>
              <a:t>Clients</a:t>
            </a:r>
          </a:p>
          <a:p>
            <a:pPr marL="914400" lvl="1" indent="-457200" algn="just">
              <a:buFont typeface="+mj-lt"/>
              <a:buAutoNum type="alphaUcPeriod"/>
            </a:pPr>
            <a:r>
              <a:rPr lang="fr-FR" sz="2400" dirty="0">
                <a:latin typeface="Century" panose="02040604050505020304" pitchFamily="18" charset="0"/>
              </a:rPr>
              <a:t>Interfaces </a:t>
            </a:r>
            <a:r>
              <a:rPr lang="fr-FR" sz="2400" dirty="0" smtClean="0">
                <a:latin typeface="Century" panose="02040604050505020304" pitchFamily="18" charset="0"/>
              </a:rPr>
              <a:t>Demandeurs de rendez-vous</a:t>
            </a:r>
          </a:p>
          <a:p>
            <a:pPr marL="914400" lvl="1" indent="-457200" algn="just">
              <a:buFont typeface="+mj-lt"/>
              <a:buAutoNum type="alphaUcPeriod"/>
            </a:pPr>
            <a:r>
              <a:rPr lang="fr-FR" sz="2400" dirty="0" smtClean="0">
                <a:latin typeface="Century" panose="02040604050505020304" pitchFamily="18" charset="0"/>
              </a:rPr>
              <a:t>Interfaces Admins</a:t>
            </a:r>
            <a:r>
              <a:rPr lang="fr-FR" sz="2800" dirty="0">
                <a:latin typeface="Century" panose="02040604050505020304" pitchFamily="18" charset="0"/>
              </a:rPr>
              <a:t>	</a:t>
            </a:r>
            <a:endParaRPr lang="fr-FR" sz="2800" dirty="0" smtClean="0">
              <a:latin typeface="Century" panose="02040604050505020304" pitchFamily="18" charset="0"/>
            </a:endParaRPr>
          </a:p>
        </p:txBody>
      </p:sp>
    </p:spTree>
    <p:extLst>
      <p:ext uri="{BB962C8B-B14F-4D97-AF65-F5344CB8AC3E}">
        <p14:creationId xmlns:p14="http://schemas.microsoft.com/office/powerpoint/2010/main" val="107679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p:cNvSpPr txBox="1"/>
          <p:nvPr/>
        </p:nvSpPr>
        <p:spPr>
          <a:xfrm>
            <a:off x="1249185" y="489397"/>
            <a:ext cx="8796336" cy="707886"/>
          </a:xfrm>
          <a:prstGeom prst="rect">
            <a:avLst/>
          </a:prstGeom>
          <a:noFill/>
        </p:spPr>
        <p:txBody>
          <a:bodyPr wrap="square" rtlCol="0">
            <a:spAutoFit/>
          </a:bodyPr>
          <a:lstStyle/>
          <a:p>
            <a:pPr marL="400050" indent="-400050">
              <a:buFont typeface="+mj-lt"/>
              <a:buAutoNum type="romanUcPeriod"/>
            </a:pPr>
            <a:r>
              <a:rPr lang="fr-FR" sz="4000" dirty="0">
                <a:solidFill>
                  <a:schemeClr val="accent2">
                    <a:lumMod val="50000"/>
                  </a:schemeClr>
                </a:solidFill>
                <a:latin typeface="Century" panose="02040604050505020304" pitchFamily="18" charset="0"/>
              </a:rPr>
              <a:t>Introduction Générale</a:t>
            </a:r>
          </a:p>
        </p:txBody>
      </p:sp>
      <p:sp>
        <p:nvSpPr>
          <p:cNvPr id="9" name="ZoneTexte 8"/>
          <p:cNvSpPr txBox="1"/>
          <p:nvPr/>
        </p:nvSpPr>
        <p:spPr>
          <a:xfrm>
            <a:off x="1622738" y="1269720"/>
            <a:ext cx="10200067" cy="5909310"/>
          </a:xfrm>
          <a:prstGeom prst="rect">
            <a:avLst/>
          </a:prstGeom>
          <a:noFill/>
        </p:spPr>
        <p:txBody>
          <a:bodyPr wrap="square" rtlCol="0">
            <a:spAutoFit/>
          </a:bodyPr>
          <a:lstStyle/>
          <a:p>
            <a:r>
              <a:rPr lang="fr-FR" sz="2000" dirty="0">
                <a:latin typeface="Century" panose="02040604050505020304" pitchFamily="18" charset="0"/>
              </a:rPr>
              <a:t>L’informatique cette science de travail rationnel de l’information est considérée comme le support des connaissances dans les domaines scientifiques, économiques et sociaux notamment à l’aide des machines automatique. Le monde connaît une avance technologique considérable dans tous les secteurs qui étudie les techniques du traitement automatique de l’information de l’entreprise et d’autres établissements. L’informatisation est donc le phénomène le plus important de notre époque. Elle s’immisce maintenant dans la plupart des objets de la vie courantes et ce, que ce soit dans l’objet proprement dit, ou bien dans le processus de conception ou de fabrication de cet objet .Et dans ce cas nous avons utilisé cette technologie de l’informatisation pour développer une application de gestion de rendez-vous, nous constatons au Sénégal pour accéder à certain structure il faut se réveillez tôt et faire la queue ce qui est vraiment épuisant si nous prenons le cas de la 3FPT(Fonds de Financement de la Formation professionnelle et technique) ,lorsqu’il distribue des bourses de formation il n’avait pas définir des dates au demandeurs ce qui conduit à des difficultés d’organisation. </a:t>
            </a:r>
          </a:p>
          <a:p>
            <a:r>
              <a:rPr lang="fr-FR" sz="2000" dirty="0">
                <a:latin typeface="Century" panose="02040604050505020304" pitchFamily="18" charset="0"/>
              </a:rPr>
              <a:t>Dans ce cadre nous mettons un logiciel pour mettre en œuvre un système de prise de rendez à partir du quel tout structure que ce soit public ou privée peuvent utiliser la plateforme afin d’organiser l’accès à leur locaux</a:t>
            </a:r>
          </a:p>
          <a:p>
            <a:endParaRPr lang="fr-FR" dirty="0" smtClean="0">
              <a:latin typeface="Century" panose="02040604050505020304" pitchFamily="18" charset="0"/>
            </a:endParaRPr>
          </a:p>
        </p:txBody>
      </p:sp>
    </p:spTree>
    <p:extLst>
      <p:ext uri="{BB962C8B-B14F-4D97-AF65-F5344CB8AC3E}">
        <p14:creationId xmlns:p14="http://schemas.microsoft.com/office/powerpoint/2010/main" val="828111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p:cNvSpPr txBox="1"/>
          <p:nvPr/>
        </p:nvSpPr>
        <p:spPr>
          <a:xfrm>
            <a:off x="706695" y="321972"/>
            <a:ext cx="8796336" cy="584775"/>
          </a:xfrm>
          <a:prstGeom prst="rect">
            <a:avLst/>
          </a:prstGeom>
          <a:noFill/>
        </p:spPr>
        <p:txBody>
          <a:bodyPr wrap="square" rtlCol="0">
            <a:spAutoFit/>
          </a:bodyPr>
          <a:lstStyle/>
          <a:p>
            <a:pPr marL="914400" lvl="1" indent="-457200">
              <a:buFont typeface="+mj-lt"/>
              <a:buAutoNum type="alphaUcPeriod"/>
            </a:pPr>
            <a:r>
              <a:rPr lang="fr-FR" sz="3200" dirty="0">
                <a:solidFill>
                  <a:schemeClr val="accent2">
                    <a:lumMod val="50000"/>
                  </a:schemeClr>
                </a:solidFill>
                <a:latin typeface="Century" panose="02040604050505020304" pitchFamily="18" charset="0"/>
              </a:rPr>
              <a:t>Contexte</a:t>
            </a:r>
          </a:p>
        </p:txBody>
      </p:sp>
      <p:sp>
        <p:nvSpPr>
          <p:cNvPr id="9" name="ZoneTexte 8"/>
          <p:cNvSpPr txBox="1"/>
          <p:nvPr/>
        </p:nvSpPr>
        <p:spPr>
          <a:xfrm>
            <a:off x="1622738" y="1039218"/>
            <a:ext cx="10200067" cy="5509200"/>
          </a:xfrm>
          <a:prstGeom prst="rect">
            <a:avLst/>
          </a:prstGeom>
          <a:noFill/>
        </p:spPr>
        <p:txBody>
          <a:bodyPr wrap="square" rtlCol="0">
            <a:spAutoFit/>
          </a:bodyPr>
          <a:lstStyle/>
          <a:p>
            <a:r>
              <a:rPr lang="fr-FR" sz="2200" dirty="0">
                <a:latin typeface="Century" panose="02040604050505020304" pitchFamily="18" charset="0"/>
              </a:rPr>
              <a:t>Actuellement, le monde connaît une avance technologique considérable dans tous les secteurs et cela grâce à l’informatique qui est une science qui étudie les techniques du traitement automatique de l’information. Elle joue un rôle </a:t>
            </a:r>
            <a:r>
              <a:rPr lang="fr-FR" sz="2200" b="1" dirty="0">
                <a:latin typeface="Century" panose="02040604050505020304" pitchFamily="18" charset="0"/>
              </a:rPr>
              <a:t>important dans le développement de travail.</a:t>
            </a:r>
            <a:r>
              <a:rPr lang="fr-FR" sz="2200" dirty="0">
                <a:latin typeface="Century" panose="02040604050505020304" pitchFamily="18" charset="0"/>
              </a:rPr>
              <a:t>  Avant l’invention de l’ordinateur, on enregistrait toutes les informations manuellement sur des supports en papier ce qui engendrait beaucoup de problèmes tel que la perte de temps considérable dans la recherche de ces informations ou la dégradation de ces dernières…etc</a:t>
            </a:r>
            <a:r>
              <a:rPr lang="fr-FR" sz="2200" dirty="0" smtClean="0">
                <a:latin typeface="Century" panose="02040604050505020304" pitchFamily="18" charset="0"/>
              </a:rPr>
              <a:t>.</a:t>
            </a:r>
          </a:p>
          <a:p>
            <a:endParaRPr lang="fr-FR" sz="2200" dirty="0">
              <a:latin typeface="Century" panose="02040604050505020304" pitchFamily="18" charset="0"/>
            </a:endParaRPr>
          </a:p>
          <a:p>
            <a:r>
              <a:rPr lang="fr-FR" sz="2200" dirty="0">
                <a:latin typeface="Century" panose="02040604050505020304" pitchFamily="18" charset="0"/>
              </a:rPr>
              <a:t>Ainsi, il est nécessaire de mettre en place une plateforme pour permet aux utilisateurs de trouver et de prendre rendez-vous avec des professionnels dans différents domaines tels que la santé, la beauté, les services juridiques, les services de conseil, les services financiers et bien d'autres</a:t>
            </a:r>
            <a:r>
              <a:rPr lang="fr-FR" sz="2200" dirty="0" smtClean="0">
                <a:latin typeface="Century" panose="02040604050505020304" pitchFamily="18" charset="0"/>
              </a:rPr>
              <a:t>.</a:t>
            </a:r>
          </a:p>
          <a:p>
            <a:endParaRPr lang="fr-FR" sz="2200" dirty="0">
              <a:latin typeface="Century" panose="02040604050505020304" pitchFamily="18" charset="0"/>
            </a:endParaRPr>
          </a:p>
          <a:p>
            <a:r>
              <a:rPr lang="fr-FR" sz="2200" dirty="0">
                <a:latin typeface="Century" panose="02040604050505020304" pitchFamily="18" charset="0"/>
              </a:rPr>
              <a:t>Cette plateforme peut être utilisée par les professionnels indépendants, les petites entreprises ainsi que les grandes entreprises et les institutions.</a:t>
            </a:r>
          </a:p>
        </p:txBody>
      </p:sp>
    </p:spTree>
    <p:extLst>
      <p:ext uri="{BB962C8B-B14F-4D97-AF65-F5344CB8AC3E}">
        <p14:creationId xmlns:p14="http://schemas.microsoft.com/office/powerpoint/2010/main" val="31778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p:cNvSpPr txBox="1"/>
          <p:nvPr/>
        </p:nvSpPr>
        <p:spPr>
          <a:xfrm>
            <a:off x="706695" y="321972"/>
            <a:ext cx="8796336" cy="584775"/>
          </a:xfrm>
          <a:prstGeom prst="rect">
            <a:avLst/>
          </a:prstGeom>
          <a:noFill/>
        </p:spPr>
        <p:txBody>
          <a:bodyPr wrap="square" rtlCol="0">
            <a:spAutoFit/>
          </a:bodyPr>
          <a:lstStyle/>
          <a:p>
            <a:pPr marL="914400" lvl="1" indent="-457200">
              <a:buFont typeface="+mj-lt"/>
              <a:buAutoNum type="alphaUcPeriod"/>
            </a:pPr>
            <a:r>
              <a:rPr lang="fr-FR" sz="3200" dirty="0">
                <a:solidFill>
                  <a:schemeClr val="accent2">
                    <a:lumMod val="50000"/>
                  </a:schemeClr>
                </a:solidFill>
                <a:latin typeface="Century" panose="02040604050505020304" pitchFamily="18" charset="0"/>
              </a:rPr>
              <a:t>Objectifs</a:t>
            </a:r>
          </a:p>
        </p:txBody>
      </p:sp>
      <p:sp>
        <p:nvSpPr>
          <p:cNvPr id="9" name="ZoneTexte 8"/>
          <p:cNvSpPr txBox="1"/>
          <p:nvPr/>
        </p:nvSpPr>
        <p:spPr>
          <a:xfrm>
            <a:off x="1622738" y="1039218"/>
            <a:ext cx="10200067" cy="5262979"/>
          </a:xfrm>
          <a:prstGeom prst="rect">
            <a:avLst/>
          </a:prstGeom>
          <a:noFill/>
        </p:spPr>
        <p:txBody>
          <a:bodyPr wrap="square" rtlCol="0">
            <a:spAutoFit/>
          </a:bodyPr>
          <a:lstStyle/>
          <a:p>
            <a:r>
              <a:rPr lang="fr-FR" sz="2400" dirty="0">
                <a:latin typeface="Century" panose="02040604050505020304" pitchFamily="18" charset="0"/>
              </a:rPr>
              <a:t>Les objectifs de ce projet de création de plateforme de prise de rendez-vous en ligne peuvent inclure :</a:t>
            </a:r>
          </a:p>
          <a:p>
            <a:pPr lvl="1"/>
            <a:r>
              <a:rPr lang="fr-FR" sz="2400" b="1" dirty="0">
                <a:latin typeface="Century" panose="02040604050505020304" pitchFamily="18" charset="0"/>
              </a:rPr>
              <a:t>Faciliter la prise de rendez-vous : </a:t>
            </a:r>
            <a:r>
              <a:rPr lang="fr-FR" sz="2400" dirty="0">
                <a:latin typeface="Century" panose="02040604050505020304" pitchFamily="18" charset="0"/>
              </a:rPr>
              <a:t>l'objectif principal de cette plateforme est de faciliter la prise de rendez-vous pour les utilisateurs en leur offrant une plateforme simple et conviviale.</a:t>
            </a:r>
          </a:p>
          <a:p>
            <a:pPr lvl="1"/>
            <a:r>
              <a:rPr lang="fr-FR" sz="2400" dirty="0">
                <a:latin typeface="Century" panose="02040604050505020304" pitchFamily="18" charset="0"/>
              </a:rPr>
              <a:t>Améliorer l'efficacité des professionnels : la plateforme doit permettre aux professionnels de mieux gérer leur emploi du temps, d'optimiser leur temps de travail et de fournir un meilleur service à leurs clients.</a:t>
            </a:r>
          </a:p>
          <a:p>
            <a:pPr lvl="1"/>
            <a:r>
              <a:rPr lang="fr-FR" sz="2400" b="1" dirty="0">
                <a:latin typeface="Century" panose="02040604050505020304" pitchFamily="18" charset="0"/>
              </a:rPr>
              <a:t>Offrir une expérience utilisateur de qualité : </a:t>
            </a:r>
            <a:r>
              <a:rPr lang="fr-FR" sz="2400" dirty="0">
                <a:latin typeface="Century" panose="02040604050505020304" pitchFamily="18" charset="0"/>
              </a:rPr>
              <a:t>la plateforme doit être facile à utiliser, intuitive et offrir une expérience utilisateur de qualité pour garantir la satisfaction des utilisateurs.</a:t>
            </a:r>
          </a:p>
          <a:p>
            <a:pPr lvl="1"/>
            <a:r>
              <a:rPr lang="fr-FR" sz="2400" b="1" dirty="0">
                <a:latin typeface="Century" panose="02040604050505020304" pitchFamily="18" charset="0"/>
              </a:rPr>
              <a:t>Assurer la sécurité des données : </a:t>
            </a:r>
            <a:r>
              <a:rPr lang="fr-FR" sz="2400" dirty="0">
                <a:latin typeface="Century" panose="02040604050505020304" pitchFamily="18" charset="0"/>
              </a:rPr>
              <a:t>la plateforme doit garantir la sécurité et la</a:t>
            </a:r>
          </a:p>
        </p:txBody>
      </p:sp>
    </p:spTree>
    <p:extLst>
      <p:ext uri="{BB962C8B-B14F-4D97-AF65-F5344CB8AC3E}">
        <p14:creationId xmlns:p14="http://schemas.microsoft.com/office/powerpoint/2010/main" val="15736270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ZoneTexte 5"/>
          <p:cNvSpPr txBox="1"/>
          <p:nvPr/>
        </p:nvSpPr>
        <p:spPr>
          <a:xfrm>
            <a:off x="1249185" y="489397"/>
            <a:ext cx="8796336" cy="707886"/>
          </a:xfrm>
          <a:prstGeom prst="rect">
            <a:avLst/>
          </a:prstGeom>
          <a:noFill/>
        </p:spPr>
        <p:txBody>
          <a:bodyPr wrap="square" rtlCol="0">
            <a:spAutoFit/>
          </a:bodyPr>
          <a:lstStyle/>
          <a:p>
            <a:pPr marL="400050" indent="-400050">
              <a:buFont typeface="+mj-lt"/>
              <a:buAutoNum type="romanUcPeriod"/>
            </a:pPr>
            <a:r>
              <a:rPr lang="fr-FR" sz="4000" dirty="0">
                <a:solidFill>
                  <a:schemeClr val="accent2">
                    <a:lumMod val="50000"/>
                  </a:schemeClr>
                </a:solidFill>
                <a:latin typeface="Century" panose="02040604050505020304" pitchFamily="18" charset="0"/>
              </a:rPr>
              <a:t>Interfaces de la plateforme</a:t>
            </a:r>
          </a:p>
        </p:txBody>
      </p:sp>
      <p:sp>
        <p:nvSpPr>
          <p:cNvPr id="5" name="ZoneTexte 4"/>
          <p:cNvSpPr txBox="1"/>
          <p:nvPr/>
        </p:nvSpPr>
        <p:spPr>
          <a:xfrm>
            <a:off x="1249185" y="1633470"/>
            <a:ext cx="8796336" cy="461665"/>
          </a:xfrm>
          <a:prstGeom prst="rect">
            <a:avLst/>
          </a:prstGeom>
          <a:noFill/>
        </p:spPr>
        <p:txBody>
          <a:bodyPr wrap="square" rtlCol="0">
            <a:spAutoFit/>
          </a:bodyPr>
          <a:lstStyle/>
          <a:p>
            <a:pPr marL="914400" lvl="1" indent="-457200" algn="just">
              <a:buFont typeface="+mj-lt"/>
              <a:buAutoNum type="alphaUcPeriod"/>
            </a:pPr>
            <a:r>
              <a:rPr lang="fr-FR" sz="2400" dirty="0">
                <a:solidFill>
                  <a:schemeClr val="accent2">
                    <a:lumMod val="50000"/>
                  </a:schemeClr>
                </a:solidFill>
                <a:latin typeface="Century" panose="02040604050505020304" pitchFamily="18" charset="0"/>
              </a:rPr>
              <a:t>Interfaces Clients</a:t>
            </a:r>
          </a:p>
        </p:txBody>
      </p:sp>
      <p:sp>
        <p:nvSpPr>
          <p:cNvPr id="2" name="ZoneTexte 1"/>
          <p:cNvSpPr txBox="1"/>
          <p:nvPr/>
        </p:nvSpPr>
        <p:spPr>
          <a:xfrm>
            <a:off x="1944710" y="2208156"/>
            <a:ext cx="10247290" cy="2585323"/>
          </a:xfrm>
          <a:prstGeom prst="rect">
            <a:avLst/>
          </a:prstGeom>
          <a:noFill/>
        </p:spPr>
        <p:txBody>
          <a:bodyPr wrap="square" rtlCol="0">
            <a:spAutoFit/>
          </a:bodyPr>
          <a:lstStyle/>
          <a:p>
            <a:r>
              <a:rPr lang="fr-FR" b="1" i="1" dirty="0"/>
              <a:t>Page d’accueil du site :</a:t>
            </a:r>
            <a:endParaRPr lang="fr-FR" i="1" dirty="0"/>
          </a:p>
          <a:p>
            <a:r>
              <a:rPr lang="fr-FR" dirty="0"/>
              <a:t>Elle est composée de </a:t>
            </a:r>
            <a:r>
              <a:rPr lang="fr-FR" i="1" dirty="0"/>
              <a:t>l’entête (Header) </a:t>
            </a:r>
            <a:r>
              <a:rPr lang="fr-FR" dirty="0"/>
              <a:t>du corps de la page (Body) et du </a:t>
            </a:r>
            <a:r>
              <a:rPr lang="fr-FR" i="1" dirty="0"/>
              <a:t>pied du page (</a:t>
            </a:r>
            <a:r>
              <a:rPr lang="fr-FR" i="1" dirty="0" err="1"/>
              <a:t>Footer</a:t>
            </a:r>
            <a:r>
              <a:rPr lang="fr-FR" i="1" dirty="0"/>
              <a:t>) </a:t>
            </a:r>
          </a:p>
          <a:p>
            <a:pPr marL="742950" lvl="1" indent="-285750" fontAlgn="base">
              <a:buFont typeface="Wingdings" panose="05000000000000000000" pitchFamily="2" charset="2"/>
              <a:buChar char="q"/>
            </a:pPr>
            <a:r>
              <a:rPr lang="fr-FR" dirty="0"/>
              <a:t>L’entête est composer les boutons de navigation exemple les buttons s’inscrire, se connecter, Home, Contact.</a:t>
            </a:r>
          </a:p>
          <a:p>
            <a:pPr marL="742950" lvl="1" indent="-285750" fontAlgn="base">
              <a:buFont typeface="Wingdings" panose="05000000000000000000" pitchFamily="2" charset="2"/>
              <a:buChar char="q"/>
            </a:pPr>
            <a:r>
              <a:rPr lang="fr-FR" dirty="0"/>
              <a:t>Dans le corps de la page nous avons une d’description notre plateforme et les avantage quel offres.</a:t>
            </a:r>
          </a:p>
          <a:p>
            <a:pPr marL="742950" lvl="1" indent="-285750" fontAlgn="base">
              <a:buFont typeface="Wingdings" panose="05000000000000000000" pitchFamily="2" charset="2"/>
              <a:buChar char="q"/>
            </a:pPr>
            <a:r>
              <a:rPr lang="fr-FR" dirty="0"/>
              <a:t>Dans le pied de la page nous avons-nous des liens qui mène le client (société) vers nos comptes réseaux sociaux et aussi sur la manière dont notre plateforme fonctionne.</a:t>
            </a:r>
          </a:p>
          <a:p>
            <a:endParaRPr lang="fr-FR" dirty="0"/>
          </a:p>
        </p:txBody>
      </p:sp>
    </p:spTree>
    <p:extLst>
      <p:ext uri="{BB962C8B-B14F-4D97-AF65-F5344CB8AC3E}">
        <p14:creationId xmlns:p14="http://schemas.microsoft.com/office/powerpoint/2010/main" val="1822373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Image 7" descr="C:\Users\Samba Diop\Pictures\client\Captur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5313" y="103032"/>
            <a:ext cx="9749307" cy="4211392"/>
          </a:xfrm>
          <a:prstGeom prst="rect">
            <a:avLst/>
          </a:prstGeom>
          <a:noFill/>
          <a:ln>
            <a:noFill/>
          </a:ln>
        </p:spPr>
      </p:pic>
      <p:pic>
        <p:nvPicPr>
          <p:cNvPr id="9" name="Image 8" descr="C:\Users\Samba Diop\Pictures\client\Capture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5314" y="4314424"/>
            <a:ext cx="9749306" cy="2543576"/>
          </a:xfrm>
          <a:prstGeom prst="rect">
            <a:avLst/>
          </a:prstGeom>
          <a:noFill/>
          <a:ln>
            <a:noFill/>
          </a:ln>
        </p:spPr>
      </p:pic>
    </p:spTree>
    <p:extLst>
      <p:ext uri="{BB962C8B-B14F-4D97-AF65-F5344CB8AC3E}">
        <p14:creationId xmlns:p14="http://schemas.microsoft.com/office/powerpoint/2010/main" val="3113992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 4" descr="C:\Users\Samba Diop\Pictures\client\Capture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5465" y="376"/>
            <a:ext cx="9710670" cy="2047365"/>
          </a:xfrm>
          <a:prstGeom prst="rect">
            <a:avLst/>
          </a:prstGeom>
          <a:noFill/>
          <a:ln>
            <a:noFill/>
          </a:ln>
        </p:spPr>
      </p:pic>
      <p:pic>
        <p:nvPicPr>
          <p:cNvPr id="6" name="Image 5" descr="C:\Users\Samba Diop\Pictures\client\Capture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466" y="2047742"/>
            <a:ext cx="9710670" cy="2213426"/>
          </a:xfrm>
          <a:prstGeom prst="rect">
            <a:avLst/>
          </a:prstGeom>
          <a:noFill/>
          <a:ln>
            <a:noFill/>
          </a:ln>
        </p:spPr>
      </p:pic>
      <p:pic>
        <p:nvPicPr>
          <p:cNvPr id="7" name="Image 6" descr="C:\Users\Samba Diop\Pictures\client\Capture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5465" y="4261167"/>
            <a:ext cx="9710669" cy="1907813"/>
          </a:xfrm>
          <a:prstGeom prst="rect">
            <a:avLst/>
          </a:prstGeom>
          <a:noFill/>
          <a:ln>
            <a:noFill/>
          </a:ln>
        </p:spPr>
      </p:pic>
    </p:spTree>
    <p:extLst>
      <p:ext uri="{BB962C8B-B14F-4D97-AF65-F5344CB8AC3E}">
        <p14:creationId xmlns:p14="http://schemas.microsoft.com/office/powerpoint/2010/main" val="37574172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ZoneTexte 1"/>
          <p:cNvSpPr txBox="1"/>
          <p:nvPr/>
        </p:nvSpPr>
        <p:spPr>
          <a:xfrm>
            <a:off x="1004552" y="283335"/>
            <a:ext cx="10380372" cy="646331"/>
          </a:xfrm>
          <a:prstGeom prst="rect">
            <a:avLst/>
          </a:prstGeom>
          <a:noFill/>
        </p:spPr>
        <p:txBody>
          <a:bodyPr wrap="square" rtlCol="0">
            <a:spAutoFit/>
          </a:bodyPr>
          <a:lstStyle/>
          <a:p>
            <a:r>
              <a:rPr lang="fr-FR" dirty="0">
                <a:latin typeface="Century" panose="02040604050505020304" pitchFamily="18" charset="0"/>
              </a:rPr>
              <a:t>Une fois que le client (société) aura cliquez sur le bouton s’inscrire il aura le formulaire </a:t>
            </a:r>
            <a:r>
              <a:rPr lang="fr-FR" dirty="0" smtClean="0">
                <a:latin typeface="Century" panose="02040604050505020304" pitchFamily="18" charset="0"/>
              </a:rPr>
              <a:t>suivant :</a:t>
            </a:r>
            <a:endParaRPr lang="fr-FR" dirty="0">
              <a:latin typeface="Century" panose="02040604050505020304" pitchFamily="18" charset="0"/>
            </a:endParaRPr>
          </a:p>
          <a:p>
            <a:endParaRPr lang="fr-FR" dirty="0">
              <a:latin typeface="Century" panose="02040604050505020304" pitchFamily="18" charset="0"/>
            </a:endParaRPr>
          </a:p>
        </p:txBody>
      </p:sp>
      <p:pic>
        <p:nvPicPr>
          <p:cNvPr id="8" name="Image 7" descr="C:\Users\Samba Diop\Pictures\client\Capture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0918" y="878204"/>
            <a:ext cx="9684913" cy="4968804"/>
          </a:xfrm>
          <a:prstGeom prst="rect">
            <a:avLst/>
          </a:prstGeom>
          <a:noFill/>
          <a:ln>
            <a:noFill/>
          </a:ln>
        </p:spPr>
      </p:pic>
    </p:spTree>
    <p:extLst>
      <p:ext uri="{BB962C8B-B14F-4D97-AF65-F5344CB8AC3E}">
        <p14:creationId xmlns:p14="http://schemas.microsoft.com/office/powerpoint/2010/main" val="2249264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Rogner">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4082C27-02EB-4B4A-A84F-7021AA79D4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6757D5-6F93-45B0-82A2-39BC87D70F3C}">
  <ds:schemaRefs>
    <ds:schemaRef ds:uri="http://schemas.microsoft.com/sharepoint/v3/contenttype/forms"/>
  </ds:schemaRefs>
</ds:datastoreItem>
</file>

<file path=customXml/itemProps3.xml><?xml version="1.0" encoding="utf-8"?>
<ds:datastoreItem xmlns:ds="http://schemas.openxmlformats.org/officeDocument/2006/customXml" ds:itemID="{2E155078-021E-49AB-8F30-C53CA1A5999D}">
  <ds:schemaRefs>
    <ds:schemaRef ds:uri="16c05727-aa75-4e4a-9b5f-8a80a1165891"/>
    <ds:schemaRef ds:uri="http://purl.org/dc/elements/1.1/"/>
    <ds:schemaRef ds:uri="http://purl.org/dc/terms/"/>
    <ds:schemaRef ds:uri="http://schemas.microsoft.com/office/2006/metadata/properties"/>
    <ds:schemaRef ds:uri="71af3243-3dd4-4a8d-8c0d-dd76da1f02a5"/>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Design de voyage</Template>
  <TotalTime>0</TotalTime>
  <Words>772</Words>
  <Application>Microsoft Office PowerPoint</Application>
  <PresentationFormat>Grand écran</PresentationFormat>
  <Paragraphs>74</Paragraphs>
  <Slides>18</Slides>
  <Notes>18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vt:i4>
      </vt:variant>
    </vt:vector>
  </HeadingPairs>
  <TitlesOfParts>
    <vt:vector size="24" baseType="lpstr">
      <vt:lpstr>Algerian</vt:lpstr>
      <vt:lpstr>Calibri</vt:lpstr>
      <vt:lpstr>Century</vt:lpstr>
      <vt:lpstr>Franklin Gothic Book</vt:lpstr>
      <vt:lpstr>Wingdings</vt:lpstr>
      <vt:lpstr>Rogner</vt:lpstr>
      <vt:lpstr>   MEMOIRE DE FIN DE CYCLE THEME : PLATEFORME DE PRISE DE RENDEZ-VOUS  (APPOINMENT-SYSTEM)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2023-04-24T15:18:36Z</dcterms:created>
  <dcterms:modified xsi:type="dcterms:W3CDTF">2023-04-24T16:47:16Z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